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</p:sldIdLst>
  <p:sldSz cx="12192000" cy="6858000"/>
  <p:notesSz cx="12192000" cy="6858000"/>
  <p:custDataLst>
    <p:tags r:id="rId12"/>
  </p:custData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A8B36F-45D2-1212-8E3A-E453E3056E03}" v="60" dt="2024-06-17T17:17:22.30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suário Convidado" userId="S::urn:spo:anon#f0a277d1d15bcc38737c1c83084ecb1265662e77204b5a89da950bb9915db650::" providerId="AD" clId="Web-{76A8B36F-45D2-1212-8E3A-E453E3056E03}"/>
    <pc:docChg chg="delSld modSld">
      <pc:chgData name="Usuário Convidado" userId="S::urn:spo:anon#f0a277d1d15bcc38737c1c83084ecb1265662e77204b5a89da950bb9915db650::" providerId="AD" clId="Web-{76A8B36F-45D2-1212-8E3A-E453E3056E03}" dt="2024-06-17T17:17:22.303" v="39" actId="14100"/>
      <pc:docMkLst>
        <pc:docMk/>
      </pc:docMkLst>
      <pc:sldChg chg="modSp">
        <pc:chgData name="Usuário Convidado" userId="S::urn:spo:anon#f0a277d1d15bcc38737c1c83084ecb1265662e77204b5a89da950bb9915db650::" providerId="AD" clId="Web-{76A8B36F-45D2-1212-8E3A-E453E3056E03}" dt="2024-06-17T17:14:16.752" v="5" actId="1076"/>
        <pc:sldMkLst>
          <pc:docMk/>
          <pc:sldMk cId="0" sldId="256"/>
        </pc:sldMkLst>
        <pc:spChg chg="mod">
          <ac:chgData name="Usuário Convidado" userId="S::urn:spo:anon#f0a277d1d15bcc38737c1c83084ecb1265662e77204b5a89da950bb9915db650::" providerId="AD" clId="Web-{76A8B36F-45D2-1212-8E3A-E453E3056E03}" dt="2024-06-17T17:14:16.752" v="5" actId="1076"/>
          <ac:spMkLst>
            <pc:docMk/>
            <pc:sldMk cId="0" sldId="256"/>
            <ac:spMk id="2" creationId="{00000000-0000-0000-0000-000000000000}"/>
          </ac:spMkLst>
        </pc:spChg>
      </pc:sldChg>
      <pc:sldChg chg="modSp">
        <pc:chgData name="Usuário Convidado" userId="S::urn:spo:anon#f0a277d1d15bcc38737c1c83084ecb1265662e77204b5a89da950bb9915db650::" providerId="AD" clId="Web-{76A8B36F-45D2-1212-8E3A-E453E3056E03}" dt="2024-06-17T17:16:07.723" v="21" actId="1076"/>
        <pc:sldMkLst>
          <pc:docMk/>
          <pc:sldMk cId="0" sldId="257"/>
        </pc:sldMkLst>
        <pc:spChg chg="mod">
          <ac:chgData name="Usuário Convidado" userId="S::urn:spo:anon#f0a277d1d15bcc38737c1c83084ecb1265662e77204b5a89da950bb9915db650::" providerId="AD" clId="Web-{76A8B36F-45D2-1212-8E3A-E453E3056E03}" dt="2024-06-17T17:14:32.877" v="9" actId="14100"/>
          <ac:spMkLst>
            <pc:docMk/>
            <pc:sldMk cId="0" sldId="257"/>
            <ac:spMk id="2" creationId="{00000000-0000-0000-0000-000000000000}"/>
          </ac:spMkLst>
        </pc:spChg>
        <pc:spChg chg="mod">
          <ac:chgData name="Usuário Convidado" userId="S::urn:spo:anon#f0a277d1d15bcc38737c1c83084ecb1265662e77204b5a89da950bb9915db650::" providerId="AD" clId="Web-{76A8B36F-45D2-1212-8E3A-E453E3056E03}" dt="2024-06-17T17:16:07.723" v="21" actId="1076"/>
          <ac:spMkLst>
            <pc:docMk/>
            <pc:sldMk cId="0" sldId="257"/>
            <ac:spMk id="5" creationId="{00000000-0000-0000-0000-000000000000}"/>
          </ac:spMkLst>
        </pc:spChg>
      </pc:sldChg>
      <pc:sldChg chg="modSp">
        <pc:chgData name="Usuário Convidado" userId="S::urn:spo:anon#f0a277d1d15bcc38737c1c83084ecb1265662e77204b5a89da950bb9915db650::" providerId="AD" clId="Web-{76A8B36F-45D2-1212-8E3A-E453E3056E03}" dt="2024-06-17T17:17:22.303" v="39" actId="14100"/>
        <pc:sldMkLst>
          <pc:docMk/>
          <pc:sldMk cId="0" sldId="258"/>
        </pc:sldMkLst>
        <pc:spChg chg="mod">
          <ac:chgData name="Usuário Convidado" userId="S::urn:spo:anon#f0a277d1d15bcc38737c1c83084ecb1265662e77204b5a89da950bb9915db650::" providerId="AD" clId="Web-{76A8B36F-45D2-1212-8E3A-E453E3056E03}" dt="2024-06-17T17:17:22.303" v="39" actId="14100"/>
          <ac:spMkLst>
            <pc:docMk/>
            <pc:sldMk cId="0" sldId="258"/>
            <ac:spMk id="7" creationId="{00000000-0000-0000-0000-000000000000}"/>
          </ac:spMkLst>
        </pc:spChg>
      </pc:sldChg>
      <pc:sldChg chg="del">
        <pc:chgData name="Usuário Convidado" userId="S::urn:spo:anon#f0a277d1d15bcc38737c1c83084ecb1265662e77204b5a89da950bb9915db650::" providerId="AD" clId="Web-{76A8B36F-45D2-1212-8E3A-E453E3056E03}" dt="2024-06-17T17:16:13.911" v="22"/>
        <pc:sldMkLst>
          <pc:docMk/>
          <pc:sldMk cId="3848621872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371B5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371B5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049514" y="2716149"/>
            <a:ext cx="3833495" cy="3683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2F1B4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371B5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E1A6A782-46DA-A016-BE4C-864422F250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4563656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8" imgW="425" imgH="424" progId="TCLayout.ActiveDocument.1">
                  <p:embed/>
                </p:oleObj>
              </mc:Choice>
              <mc:Fallback>
                <p:oleObj name="Slide do think-cell" r:id="rId8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6036" y="190957"/>
            <a:ext cx="11399926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371B5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10" Type="http://schemas.openxmlformats.org/officeDocument/2006/relationships/image" Target="../media/image6.png"/><Relationship Id="rId4" Type="http://schemas.openxmlformats.org/officeDocument/2006/relationships/image" Target="../media/image1.emf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jornaldoestadodorio.com.br/projeto-rede-tenis-brasil-e-iniciado-nas-escolas-de-mangaratiba/" TargetMode="Externa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tenisnews.com.br/112452/projeto-de-massificacao-maria-esther-bueno-alcanca-mais-7-cidades" TargetMode="External"/><Relationship Id="rId13" Type="http://schemas.openxmlformats.org/officeDocument/2006/relationships/hyperlink" Target="https://www.terra.com.br/esportes/tenis/criancas-de-projeto-social-participam-do-1-torneio-aberto-infantil-de-sao-paulo%2Ce78cbc319b386e670bd102307bddc384fxccyd6v.html" TargetMode="External"/><Relationship Id="rId3" Type="http://schemas.openxmlformats.org/officeDocument/2006/relationships/hyperlink" Target="https://tenisnews.com.br/116190/projeto-social-apresenta-o-tenis-em-escolas-de-sao-luis-ma" TargetMode="External"/><Relationship Id="rId7" Type="http://schemas.openxmlformats.org/officeDocument/2006/relationships/image" Target="../media/image19.jpg"/><Relationship Id="rId12" Type="http://schemas.openxmlformats.org/officeDocument/2006/relationships/image" Target="../media/image21.jpg"/><Relationship Id="rId2" Type="http://schemas.openxmlformats.org/officeDocument/2006/relationships/image" Target="../media/image16.jp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enisbrasil.uol.com.br/noticias/93713/Projeto-Massificacao-recebe-a-visita-do-n-6-do-mundo/" TargetMode="External"/><Relationship Id="rId11" Type="http://schemas.openxmlformats.org/officeDocument/2006/relationships/image" Target="../media/image20.jpg"/><Relationship Id="rId5" Type="http://schemas.openxmlformats.org/officeDocument/2006/relationships/image" Target="../media/image18.jpg"/><Relationship Id="rId15" Type="http://schemas.openxmlformats.org/officeDocument/2006/relationships/hyperlink" Target="https://www.terra.com.br/esportes/tenis/grand-slam/bia-haddad-leva-virada-de-checas-e-e-vice-na-australia%2C5c146633dc2a6e95cd5537c5881f36e1evjo2gmq.html" TargetMode="External"/><Relationship Id="rId10" Type="http://schemas.openxmlformats.org/officeDocument/2006/relationships/hyperlink" Target="https://www.folhape.com.br/esportes/projeto-social-impacta-cerca-de-7-mil-criancas-em-recife-atraves-do/248778/" TargetMode="External"/><Relationship Id="rId4" Type="http://schemas.openxmlformats.org/officeDocument/2006/relationships/image" Target="../media/image17.jpg"/><Relationship Id="rId9" Type="http://schemas.openxmlformats.org/officeDocument/2006/relationships/hyperlink" Target="https://tenisbrasil.uol.com.br/noticias/94897/Stefani-se-junta-a-Bia-para-base-de-treinos-em-SP/" TargetMode="External"/><Relationship Id="rId1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12" Type="http://schemas.openxmlformats.org/officeDocument/2006/relationships/hyperlink" Target="https://www.uol.com.br/esporte/futebol/ultimas-noticias/gazeta-esportiva/2023/04/04/com-bia-haddad-como-destaque-rede-tenis-brasil-apresenta-equipe-para-2023.amp.htm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orbes.com.br/forbes-collab/2023/11/rede-tenis-brasil-esporte-e-educacao-pilares-fundamentais-na-formacao-de-jovens/" TargetMode="External"/><Relationship Id="rId11" Type="http://schemas.openxmlformats.org/officeDocument/2006/relationships/image" Target="../media/image29.png"/><Relationship Id="rId5" Type="http://schemas.openxmlformats.org/officeDocument/2006/relationships/image" Target="../media/image25.png"/><Relationship Id="rId10" Type="http://schemas.openxmlformats.org/officeDocument/2006/relationships/hyperlink" Target="https://tenisnews.com.br/122770/mane-garrincha-recebe-final-de-festival-de-tenis-neste-sabado" TargetMode="External"/><Relationship Id="rId4" Type="http://schemas.openxmlformats.org/officeDocument/2006/relationships/hyperlink" Target="https://www.estadao.com.br/esportes/tenis/bia-haddad-luisa-stefani-rede-tenis-brasil-rtb/" TargetMode="External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oleObject" Target="../embeddings/oleObject4.bin"/><Relationship Id="rId7" Type="http://schemas.openxmlformats.org/officeDocument/2006/relationships/image" Target="../media/image31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6" Type="http://schemas.openxmlformats.org/officeDocument/2006/relationships/image" Target="../media/image30.jpg"/><Relationship Id="rId11" Type="http://schemas.openxmlformats.org/officeDocument/2006/relationships/image" Target="../media/image35.jpg"/><Relationship Id="rId5" Type="http://schemas.openxmlformats.org/officeDocument/2006/relationships/image" Target="../media/image6.png"/><Relationship Id="rId10" Type="http://schemas.openxmlformats.org/officeDocument/2006/relationships/image" Target="../media/image34.jpg"/><Relationship Id="rId4" Type="http://schemas.openxmlformats.org/officeDocument/2006/relationships/image" Target="../media/image1.emf"/><Relationship Id="rId9" Type="http://schemas.openxmlformats.org/officeDocument/2006/relationships/image" Target="../media/image3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oleObject" Target="../embeddings/oleObject5.bin"/><Relationship Id="rId7" Type="http://schemas.openxmlformats.org/officeDocument/2006/relationships/image" Target="../media/image36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6" Type="http://schemas.openxmlformats.org/officeDocument/2006/relationships/image" Target="../media/image30.jpg"/><Relationship Id="rId11" Type="http://schemas.openxmlformats.org/officeDocument/2006/relationships/image" Target="../media/image31.jpg"/><Relationship Id="rId5" Type="http://schemas.openxmlformats.org/officeDocument/2006/relationships/image" Target="../media/image6.png"/><Relationship Id="rId10" Type="http://schemas.openxmlformats.org/officeDocument/2006/relationships/image" Target="../media/image39.jpg"/><Relationship Id="rId4" Type="http://schemas.openxmlformats.org/officeDocument/2006/relationships/image" Target="../media/image1.emf"/><Relationship Id="rId9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oleObject" Target="../embeddings/oleObject6.bin"/><Relationship Id="rId7" Type="http://schemas.openxmlformats.org/officeDocument/2006/relationships/image" Target="../media/image37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30.jpg"/><Relationship Id="rId11" Type="http://schemas.openxmlformats.org/officeDocument/2006/relationships/image" Target="../media/image42.png"/><Relationship Id="rId5" Type="http://schemas.openxmlformats.org/officeDocument/2006/relationships/image" Target="../media/image6.png"/><Relationship Id="rId10" Type="http://schemas.openxmlformats.org/officeDocument/2006/relationships/image" Target="../media/image41.png"/><Relationship Id="rId4" Type="http://schemas.openxmlformats.org/officeDocument/2006/relationships/image" Target="../media/image1.emf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1438" y="5647471"/>
            <a:ext cx="11916437" cy="627736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80" dirty="0">
                <a:solidFill>
                  <a:srgbClr val="FFFFFF"/>
                </a:solidFill>
                <a:latin typeface="Arial"/>
                <a:cs typeface="Arial"/>
              </a:rPr>
              <a:t>Relatório</a:t>
            </a:r>
            <a:r>
              <a:rPr sz="40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1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40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dirty="0" err="1">
                <a:solidFill>
                  <a:srgbClr val="FFFFFF"/>
                </a:solidFill>
                <a:latin typeface="Arial"/>
                <a:cs typeface="Arial"/>
              </a:rPr>
              <a:t>Gestão</a:t>
            </a:r>
            <a:r>
              <a:rPr sz="40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-60" dirty="0">
                <a:solidFill>
                  <a:srgbClr val="FFFFFF"/>
                </a:solidFill>
                <a:latin typeface="Arial"/>
                <a:cs typeface="Arial"/>
              </a:rPr>
              <a:t>Técnica</a:t>
            </a:r>
            <a:r>
              <a:rPr sz="40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FFFFFF"/>
                </a:solidFill>
                <a:latin typeface="Arial"/>
                <a:cs typeface="Arial"/>
              </a:rPr>
              <a:t>2021/2022</a:t>
            </a:r>
            <a:r>
              <a:rPr lang="pt-BR" sz="4000" b="1" spc="185" dirty="0">
                <a:solidFill>
                  <a:srgbClr val="FFFFFF"/>
                </a:solidFill>
                <a:latin typeface="Arial"/>
                <a:cs typeface="Arial"/>
              </a:rPr>
              <a:t>/2023</a:t>
            </a:r>
            <a:endParaRPr sz="40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382524"/>
            <a:ext cx="9124315" cy="4174490"/>
            <a:chOff x="0" y="382524"/>
            <a:chExt cx="9124315" cy="41744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10812" y="870204"/>
              <a:ext cx="4913376" cy="36865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867" y="382524"/>
              <a:ext cx="1543812" cy="12207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397507"/>
              <a:ext cx="2663951" cy="16002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D3AB5396-E85A-30A2-FDE6-BF56102DD3C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237861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425" imgH="424" progId="TCLayout.ActiveDocument.1">
                  <p:embed/>
                </p:oleObj>
              </mc:Choice>
              <mc:Fallback>
                <p:oleObj name="Slide do think-cell" r:id="rId3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066" y="16162"/>
            <a:ext cx="8812533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Relatório</a:t>
            </a:r>
            <a:r>
              <a:rPr sz="3200" spc="-25" dirty="0"/>
              <a:t> </a:t>
            </a:r>
            <a:r>
              <a:rPr sz="3200" dirty="0"/>
              <a:t>de</a:t>
            </a:r>
            <a:r>
              <a:rPr sz="3200" spc="-5" dirty="0"/>
              <a:t> </a:t>
            </a:r>
            <a:r>
              <a:rPr sz="3200" spc="-5" dirty="0" err="1"/>
              <a:t>Gestão</a:t>
            </a:r>
            <a:r>
              <a:rPr lang="pt-BR" sz="3200" spc="-5" dirty="0"/>
              <a:t> Técnica</a:t>
            </a:r>
            <a:r>
              <a:rPr sz="3200" spc="-15" dirty="0"/>
              <a:t> </a:t>
            </a:r>
            <a:r>
              <a:rPr sz="3200" dirty="0"/>
              <a:t>– </a:t>
            </a:r>
            <a:r>
              <a:rPr sz="3200" spc="-5" dirty="0"/>
              <a:t>2021/2022</a:t>
            </a:r>
            <a:r>
              <a:rPr lang="pt-BR" sz="3200" spc="-5" dirty="0"/>
              <a:t>/2023</a:t>
            </a:r>
            <a:endParaRPr sz="3200" dirty="0"/>
          </a:p>
        </p:txBody>
      </p:sp>
      <p:sp>
        <p:nvSpPr>
          <p:cNvPr id="3" name="object 3"/>
          <p:cNvSpPr/>
          <p:nvPr/>
        </p:nvSpPr>
        <p:spPr>
          <a:xfrm>
            <a:off x="0" y="3505199"/>
            <a:ext cx="296672" cy="3352800"/>
          </a:xfrm>
          <a:custGeom>
            <a:avLst/>
            <a:gdLst/>
            <a:ahLst/>
            <a:cxnLst/>
            <a:rect l="l" t="t" r="r" b="b"/>
            <a:pathLst>
              <a:path w="370840" h="3352800">
                <a:moveTo>
                  <a:pt x="370332" y="0"/>
                </a:moveTo>
                <a:lnTo>
                  <a:pt x="0" y="0"/>
                </a:lnTo>
                <a:lnTo>
                  <a:pt x="0" y="3352800"/>
                </a:lnTo>
                <a:lnTo>
                  <a:pt x="370332" y="3352800"/>
                </a:lnTo>
                <a:lnTo>
                  <a:pt x="370332" y="0"/>
                </a:lnTo>
                <a:close/>
              </a:path>
            </a:pathLst>
          </a:custGeom>
          <a:solidFill>
            <a:srgbClr val="CFDD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897868" y="0"/>
            <a:ext cx="294132" cy="3124200"/>
          </a:xfrm>
          <a:custGeom>
            <a:avLst/>
            <a:gdLst/>
            <a:ahLst/>
            <a:cxnLst/>
            <a:rect l="l" t="t" r="r" b="b"/>
            <a:pathLst>
              <a:path w="294640" h="2536190">
                <a:moveTo>
                  <a:pt x="294131" y="0"/>
                </a:moveTo>
                <a:lnTo>
                  <a:pt x="0" y="0"/>
                </a:lnTo>
                <a:lnTo>
                  <a:pt x="0" y="2535936"/>
                </a:lnTo>
                <a:lnTo>
                  <a:pt x="294131" y="2535936"/>
                </a:lnTo>
                <a:lnTo>
                  <a:pt x="294131" y="0"/>
                </a:lnTo>
                <a:close/>
              </a:path>
            </a:pathLst>
          </a:custGeom>
          <a:solidFill>
            <a:srgbClr val="5F31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802562"/>
            <a:ext cx="11122660" cy="5830442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 marR="5715" algn="just">
              <a:spcBef>
                <a:spcPts val="105"/>
              </a:spcBef>
            </a:pPr>
            <a:r>
              <a:rPr sz="1350" dirty="0">
                <a:latin typeface="Arial MT"/>
                <a:cs typeface="Arial MT"/>
              </a:rPr>
              <a:t>O </a:t>
            </a:r>
            <a:r>
              <a:rPr sz="1350" spc="-5" dirty="0">
                <a:latin typeface="Arial MT"/>
                <a:cs typeface="Arial MT"/>
              </a:rPr>
              <a:t>relatório de gestão </a:t>
            </a:r>
            <a:r>
              <a:rPr sz="1350" dirty="0">
                <a:latin typeface="Arial MT"/>
                <a:cs typeface="Arial MT"/>
              </a:rPr>
              <a:t>a </a:t>
            </a:r>
            <a:r>
              <a:rPr sz="1350" spc="-5" dirty="0">
                <a:latin typeface="Arial MT"/>
                <a:cs typeface="Arial MT"/>
              </a:rPr>
              <a:t>seguir tem </a:t>
            </a:r>
            <a:r>
              <a:rPr sz="1350" spc="-10" dirty="0">
                <a:latin typeface="Arial MT"/>
                <a:cs typeface="Arial MT"/>
              </a:rPr>
              <a:t>como </a:t>
            </a:r>
            <a:r>
              <a:rPr sz="1350" spc="-5" dirty="0">
                <a:latin typeface="Arial MT"/>
                <a:cs typeface="Arial MT"/>
              </a:rPr>
              <a:t>objetivo </a:t>
            </a:r>
            <a:r>
              <a:rPr sz="1350" b="1" spc="-5" dirty="0">
                <a:latin typeface="Arial MT"/>
                <a:cs typeface="Arial"/>
              </a:rPr>
              <a:t>apresentar </a:t>
            </a:r>
            <a:r>
              <a:rPr sz="1350" b="1" spc="-10" dirty="0">
                <a:latin typeface="Arial MT"/>
                <a:cs typeface="Arial"/>
              </a:rPr>
              <a:t>os principais </a:t>
            </a:r>
            <a:r>
              <a:rPr sz="1350" b="1" spc="-5" dirty="0">
                <a:latin typeface="Arial MT"/>
                <a:cs typeface="Arial"/>
              </a:rPr>
              <a:t>resultados </a:t>
            </a:r>
            <a:r>
              <a:rPr sz="1350" b="1" dirty="0">
                <a:latin typeface="Arial MT"/>
                <a:cs typeface="Arial"/>
              </a:rPr>
              <a:t>e </a:t>
            </a:r>
            <a:r>
              <a:rPr sz="1350" b="1" spc="-10" dirty="0">
                <a:latin typeface="Arial MT"/>
                <a:cs typeface="Arial"/>
              </a:rPr>
              <a:t>atividades </a:t>
            </a:r>
            <a:r>
              <a:rPr sz="1350" b="1" spc="-5" dirty="0">
                <a:latin typeface="Arial MT"/>
                <a:cs typeface="Arial"/>
              </a:rPr>
              <a:t>realizadas pelo Instituto </a:t>
            </a:r>
            <a:r>
              <a:rPr sz="1350" b="1" spc="-10" dirty="0">
                <a:latin typeface="Arial MT"/>
                <a:cs typeface="Arial"/>
              </a:rPr>
              <a:t>Rede </a:t>
            </a:r>
            <a:r>
              <a:rPr sz="1350" b="1" spc="-5" dirty="0">
                <a:latin typeface="Arial MT"/>
                <a:cs typeface="Arial"/>
              </a:rPr>
              <a:t>Tênis</a:t>
            </a:r>
            <a:r>
              <a:rPr lang="pt-BR" sz="1350" b="1" spc="-5" dirty="0">
                <a:latin typeface="Arial MT"/>
                <a:cs typeface="Arial"/>
              </a:rPr>
              <a:t> </a:t>
            </a:r>
            <a:r>
              <a:rPr sz="1350" b="1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Brasil</a:t>
            </a:r>
            <a:r>
              <a:rPr sz="1350" b="1" spc="7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(RTB)</a:t>
            </a:r>
            <a:r>
              <a:rPr sz="1350" b="1" spc="6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nos</a:t>
            </a:r>
            <a:r>
              <a:rPr sz="1350" b="1" spc="5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anos</a:t>
            </a:r>
            <a:r>
              <a:rPr sz="1350" b="1" spc="7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de</a:t>
            </a:r>
            <a:r>
              <a:rPr sz="1350" b="1" spc="6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2021</a:t>
            </a:r>
            <a:r>
              <a:rPr sz="1350" b="1" spc="70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e</a:t>
            </a:r>
            <a:r>
              <a:rPr sz="1350" b="1" spc="7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2022.</a:t>
            </a:r>
            <a:r>
              <a:rPr sz="1350" b="1" spc="85" dirty="0">
                <a:latin typeface="Arial MT"/>
                <a:cs typeface="Arial"/>
              </a:rPr>
              <a:t> </a:t>
            </a:r>
            <a:r>
              <a:rPr sz="1350" spc="-5" dirty="0">
                <a:latin typeface="Arial MT"/>
                <a:cs typeface="Arial MT"/>
              </a:rPr>
              <a:t>Destaca-se</a:t>
            </a:r>
            <a:r>
              <a:rPr sz="1350" spc="75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a</a:t>
            </a:r>
            <a:r>
              <a:rPr sz="1350" spc="8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importância</a:t>
            </a:r>
            <a:r>
              <a:rPr sz="1350" spc="70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do</a:t>
            </a:r>
            <a:r>
              <a:rPr sz="1350" spc="55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apoio</a:t>
            </a:r>
            <a:r>
              <a:rPr sz="1350" spc="85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do</a:t>
            </a:r>
            <a:r>
              <a:rPr sz="1350" spc="7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Governo</a:t>
            </a:r>
            <a:r>
              <a:rPr sz="1350" spc="80" dirty="0">
                <a:latin typeface="Arial MT"/>
                <a:cs typeface="Arial MT"/>
              </a:rPr>
              <a:t> </a:t>
            </a:r>
            <a:r>
              <a:rPr sz="1350" spc="-10" dirty="0">
                <a:latin typeface="Arial MT"/>
                <a:cs typeface="Arial MT"/>
              </a:rPr>
              <a:t>Federal,</a:t>
            </a:r>
            <a:r>
              <a:rPr sz="1350" spc="75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por</a:t>
            </a:r>
            <a:r>
              <a:rPr sz="1350" spc="75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meio</a:t>
            </a:r>
            <a:r>
              <a:rPr sz="1350" spc="65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da</a:t>
            </a:r>
            <a:r>
              <a:rPr sz="1350" spc="55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Lei</a:t>
            </a:r>
            <a:r>
              <a:rPr sz="1350" spc="70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de</a:t>
            </a:r>
            <a:r>
              <a:rPr sz="1350" spc="6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Incentivo</a:t>
            </a:r>
            <a:r>
              <a:rPr sz="1350" spc="70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ao</a:t>
            </a:r>
            <a:r>
              <a:rPr sz="1350" spc="7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Esporte,</a:t>
            </a:r>
            <a:r>
              <a:rPr lang="pt-BR" sz="1350" spc="-5" dirty="0">
                <a:latin typeface="Arial MT"/>
                <a:cs typeface="Arial MT"/>
              </a:rPr>
              <a:t> </a:t>
            </a:r>
            <a:r>
              <a:rPr sz="1350" spc="-375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na execução dos projetos </a:t>
            </a:r>
            <a:r>
              <a:rPr sz="1350" spc="-10" dirty="0">
                <a:latin typeface="Arial MT"/>
                <a:cs typeface="Arial MT"/>
              </a:rPr>
              <a:t>de </a:t>
            </a:r>
            <a:r>
              <a:rPr sz="1350" spc="-5" dirty="0">
                <a:latin typeface="Arial MT"/>
                <a:cs typeface="Arial MT"/>
              </a:rPr>
              <a:t>participação (Massificação) </a:t>
            </a:r>
            <a:r>
              <a:rPr sz="1350" dirty="0">
                <a:latin typeface="Arial MT"/>
                <a:cs typeface="Arial MT"/>
              </a:rPr>
              <a:t>e </a:t>
            </a:r>
            <a:r>
              <a:rPr sz="1350" spc="-5" dirty="0">
                <a:latin typeface="Arial MT"/>
                <a:cs typeface="Arial MT"/>
              </a:rPr>
              <a:t>de rendimento (Competições, Equipes, Diárias), possibilitando </a:t>
            </a:r>
            <a:r>
              <a:rPr sz="1350" dirty="0">
                <a:latin typeface="Arial MT"/>
                <a:cs typeface="Arial MT"/>
              </a:rPr>
              <a:t>a </a:t>
            </a:r>
            <a:r>
              <a:rPr sz="1350" spc="-5" dirty="0">
                <a:latin typeface="Arial MT"/>
                <a:cs typeface="Arial MT"/>
              </a:rPr>
              <a:t>evolução </a:t>
            </a:r>
            <a:r>
              <a:rPr sz="1350" spc="-15" dirty="0">
                <a:latin typeface="Arial MT"/>
                <a:cs typeface="Arial MT"/>
              </a:rPr>
              <a:t>da</a:t>
            </a:r>
            <a:r>
              <a:rPr lang="pt-BR" sz="1350" spc="-15" dirty="0">
                <a:latin typeface="Arial MT"/>
                <a:cs typeface="Arial MT"/>
              </a:rPr>
              <a:t> </a:t>
            </a:r>
            <a:r>
              <a:rPr sz="1350" spc="-10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modalidade</a:t>
            </a:r>
            <a:r>
              <a:rPr sz="1350" spc="-5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esportiva</a:t>
            </a:r>
            <a:r>
              <a:rPr sz="1350" spc="-15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no</a:t>
            </a:r>
            <a:r>
              <a:rPr sz="1350" spc="-20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Brasil.</a:t>
            </a:r>
            <a:endParaRPr lang="pt-BR" sz="1350" dirty="0">
              <a:latin typeface="Arial MT"/>
              <a:cs typeface="Arial MT"/>
            </a:endParaRPr>
          </a:p>
          <a:p>
            <a:pPr marL="12700" marR="5080" algn="just"/>
            <a:r>
              <a:rPr sz="1350" dirty="0">
                <a:latin typeface="Arial MT"/>
                <a:cs typeface="Arial MT"/>
              </a:rPr>
              <a:t>O </a:t>
            </a:r>
            <a:r>
              <a:rPr sz="1350" spc="-5" dirty="0">
                <a:latin typeface="Arial MT"/>
                <a:cs typeface="Arial MT"/>
              </a:rPr>
              <a:t>ano </a:t>
            </a:r>
            <a:r>
              <a:rPr sz="1350" dirty="0">
                <a:latin typeface="Arial MT"/>
                <a:cs typeface="Arial MT"/>
              </a:rPr>
              <a:t>de </a:t>
            </a:r>
            <a:r>
              <a:rPr sz="1350" b="1" spc="-5" dirty="0">
                <a:latin typeface="Arial MT"/>
                <a:cs typeface="Arial"/>
              </a:rPr>
              <a:t>2021</a:t>
            </a:r>
            <a:r>
              <a:rPr sz="1350" spc="-5" dirty="0">
                <a:latin typeface="Arial MT"/>
                <a:cs typeface="Arial MT"/>
              </a:rPr>
              <a:t>, ainda marcado pelos efeitos da pandemia, trouxe grandes desafios ao </a:t>
            </a:r>
            <a:r>
              <a:rPr sz="1350" spc="-10" dirty="0">
                <a:latin typeface="Arial MT"/>
                <a:cs typeface="Arial MT"/>
              </a:rPr>
              <a:t>RTB. </a:t>
            </a:r>
            <a:r>
              <a:rPr sz="1350" spc="-5" dirty="0">
                <a:latin typeface="Arial MT"/>
                <a:cs typeface="Arial MT"/>
              </a:rPr>
              <a:t>Continuamos com </a:t>
            </a:r>
            <a:r>
              <a:rPr sz="1350" dirty="0">
                <a:latin typeface="Arial MT"/>
                <a:cs typeface="Arial MT"/>
              </a:rPr>
              <a:t>o </a:t>
            </a:r>
            <a:r>
              <a:rPr sz="1350" spc="-5" dirty="0">
                <a:latin typeface="Arial MT"/>
                <a:cs typeface="Arial MT"/>
              </a:rPr>
              <a:t>compromisso </a:t>
            </a:r>
            <a:r>
              <a:rPr sz="1350" spc="-10" dirty="0">
                <a:latin typeface="Arial MT"/>
                <a:cs typeface="Arial MT"/>
              </a:rPr>
              <a:t>de </a:t>
            </a:r>
            <a:r>
              <a:rPr sz="1350" b="1" spc="-10" dirty="0">
                <a:latin typeface="Arial MT"/>
                <a:cs typeface="Arial"/>
              </a:rPr>
              <a:t>apoiar </a:t>
            </a:r>
            <a:r>
              <a:rPr sz="1350" b="1" spc="-15" dirty="0">
                <a:latin typeface="Arial MT"/>
                <a:cs typeface="Arial"/>
              </a:rPr>
              <a:t>as</a:t>
            </a:r>
            <a:r>
              <a:rPr lang="pt-BR" sz="1350" b="1" spc="-15" dirty="0">
                <a:latin typeface="Arial MT"/>
                <a:cs typeface="Arial"/>
              </a:rPr>
              <a:t> </a:t>
            </a:r>
            <a:r>
              <a:rPr sz="1350" b="1" spc="-1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comunidades</a:t>
            </a:r>
            <a:r>
              <a:rPr sz="1350" b="1" spc="13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carentes</a:t>
            </a:r>
            <a:r>
              <a:rPr sz="1350" b="1" spc="14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com</a:t>
            </a:r>
            <a:r>
              <a:rPr sz="1350" b="1" spc="14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doações</a:t>
            </a:r>
            <a:r>
              <a:rPr sz="1350" b="1" spc="14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de</a:t>
            </a:r>
            <a:r>
              <a:rPr sz="1350" b="1" spc="13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alimentos</a:t>
            </a:r>
            <a:r>
              <a:rPr sz="1350" b="1" spc="135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e</a:t>
            </a:r>
            <a:r>
              <a:rPr sz="1350" b="1" spc="14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reforçamos</a:t>
            </a:r>
            <a:r>
              <a:rPr sz="1350" b="1" spc="140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o</a:t>
            </a:r>
            <a:r>
              <a:rPr sz="1350" b="1" spc="135" dirty="0">
                <a:latin typeface="Arial MT"/>
                <a:cs typeface="Arial"/>
              </a:rPr>
              <a:t> </a:t>
            </a:r>
            <a:r>
              <a:rPr sz="1350" b="1" spc="-10" dirty="0">
                <a:latin typeface="Arial MT"/>
                <a:cs typeface="Arial"/>
              </a:rPr>
              <a:t>ideal</a:t>
            </a:r>
            <a:r>
              <a:rPr sz="1350" b="1" spc="150" dirty="0">
                <a:latin typeface="Arial MT"/>
                <a:cs typeface="Arial"/>
              </a:rPr>
              <a:t> </a:t>
            </a:r>
            <a:r>
              <a:rPr sz="1350" b="1" spc="-10" dirty="0">
                <a:latin typeface="Arial MT"/>
                <a:cs typeface="Arial"/>
              </a:rPr>
              <a:t>de</a:t>
            </a:r>
            <a:r>
              <a:rPr sz="1350" b="1" spc="13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ampliar</a:t>
            </a:r>
            <a:r>
              <a:rPr sz="1350" b="1" spc="145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a</a:t>
            </a:r>
            <a:r>
              <a:rPr sz="1350" b="1" spc="14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prática</a:t>
            </a:r>
            <a:r>
              <a:rPr sz="1350" b="1" spc="140" dirty="0">
                <a:latin typeface="Arial MT"/>
                <a:cs typeface="Arial"/>
              </a:rPr>
              <a:t> </a:t>
            </a:r>
            <a:r>
              <a:rPr sz="1350" b="1" spc="-10" dirty="0">
                <a:latin typeface="Arial MT"/>
                <a:cs typeface="Arial"/>
              </a:rPr>
              <a:t>do</a:t>
            </a:r>
            <a:r>
              <a:rPr sz="1350" b="1" spc="135" dirty="0">
                <a:latin typeface="Arial MT"/>
                <a:cs typeface="Arial"/>
              </a:rPr>
              <a:t> </a:t>
            </a:r>
            <a:r>
              <a:rPr sz="1350" b="1" spc="-10" dirty="0">
                <a:latin typeface="Arial MT"/>
                <a:cs typeface="Arial"/>
              </a:rPr>
              <a:t>tênis</a:t>
            </a:r>
            <a:r>
              <a:rPr sz="1350" b="1" spc="145" dirty="0">
                <a:latin typeface="Arial MT"/>
                <a:cs typeface="Arial"/>
              </a:rPr>
              <a:t> </a:t>
            </a:r>
            <a:r>
              <a:rPr sz="1350" b="1" spc="-10" dirty="0">
                <a:latin typeface="Arial MT"/>
                <a:cs typeface="Arial"/>
              </a:rPr>
              <a:t>nas</a:t>
            </a:r>
            <a:r>
              <a:rPr sz="1350" b="1" spc="13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comunidades</a:t>
            </a:r>
            <a:r>
              <a:rPr sz="1350" b="1" spc="14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carentes</a:t>
            </a:r>
            <a:r>
              <a:rPr lang="pt-BR" sz="1350" b="1" spc="-5" dirty="0">
                <a:latin typeface="Arial MT"/>
                <a:cs typeface="Arial"/>
              </a:rPr>
              <a:t> </a:t>
            </a:r>
            <a:r>
              <a:rPr sz="1350" b="1" spc="-37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por meio do projeto Massificação </a:t>
            </a:r>
            <a:r>
              <a:rPr sz="1350" dirty="0">
                <a:latin typeface="Arial MT"/>
                <a:cs typeface="Arial MT"/>
              </a:rPr>
              <a:t>– </a:t>
            </a:r>
            <a:r>
              <a:rPr sz="1350" spc="-5" dirty="0">
                <a:latin typeface="Arial MT"/>
                <a:cs typeface="Arial MT"/>
              </a:rPr>
              <a:t>ainda que por conta </a:t>
            </a:r>
            <a:r>
              <a:rPr sz="1350" spc="-10" dirty="0">
                <a:latin typeface="Arial MT"/>
                <a:cs typeface="Arial MT"/>
              </a:rPr>
              <a:t>da </a:t>
            </a:r>
            <a:r>
              <a:rPr sz="1350" spc="-5" dirty="0">
                <a:latin typeface="Arial MT"/>
                <a:cs typeface="Arial MT"/>
              </a:rPr>
              <a:t>pandemia, várias atividades nos colégios </a:t>
            </a:r>
            <a:r>
              <a:rPr sz="1350" dirty="0">
                <a:latin typeface="Arial MT"/>
                <a:cs typeface="Arial MT"/>
              </a:rPr>
              <a:t>e </a:t>
            </a:r>
            <a:r>
              <a:rPr sz="1350" spc="-5" dirty="0">
                <a:latin typeface="Arial MT"/>
                <a:cs typeface="Arial MT"/>
              </a:rPr>
              <a:t>centros esportivos </a:t>
            </a:r>
            <a:r>
              <a:rPr sz="1350" dirty="0">
                <a:latin typeface="Arial MT"/>
                <a:cs typeface="Arial MT"/>
              </a:rPr>
              <a:t>ficaram</a:t>
            </a:r>
            <a:r>
              <a:rPr lang="pt-BR" sz="1350" dirty="0">
                <a:latin typeface="Arial MT"/>
                <a:cs typeface="Arial MT"/>
              </a:rPr>
              <a:t> </a:t>
            </a:r>
            <a:r>
              <a:rPr sz="1350" spc="5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suspensas</a:t>
            </a:r>
            <a:r>
              <a:rPr sz="1350" spc="-4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por</a:t>
            </a:r>
            <a:r>
              <a:rPr sz="1350" spc="-20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longos</a:t>
            </a:r>
            <a:r>
              <a:rPr sz="1350" spc="-30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períodos.</a:t>
            </a:r>
          </a:p>
          <a:p>
            <a:pPr marL="12700" marR="6350" algn="just"/>
            <a:r>
              <a:rPr sz="1350" spc="-5" dirty="0">
                <a:latin typeface="Arial MT"/>
                <a:cs typeface="Arial MT"/>
              </a:rPr>
              <a:t>No pilar estratégico de </a:t>
            </a:r>
            <a:r>
              <a:rPr sz="1350" spc="-20" dirty="0">
                <a:latin typeface="Arial MT"/>
                <a:cs typeface="Arial MT"/>
              </a:rPr>
              <a:t>formar, </a:t>
            </a:r>
            <a:r>
              <a:rPr sz="1350" spc="-5" dirty="0">
                <a:latin typeface="Arial MT"/>
                <a:cs typeface="Arial MT"/>
              </a:rPr>
              <a:t>desenvolver </a:t>
            </a:r>
            <a:r>
              <a:rPr sz="1350" dirty="0">
                <a:latin typeface="Arial MT"/>
                <a:cs typeface="Arial MT"/>
              </a:rPr>
              <a:t>e </a:t>
            </a:r>
            <a:r>
              <a:rPr sz="1350" spc="-5" dirty="0">
                <a:latin typeface="Arial MT"/>
                <a:cs typeface="Arial MT"/>
              </a:rPr>
              <a:t>apoiar jovens talentos esportivos para </a:t>
            </a:r>
            <a:r>
              <a:rPr sz="1350" dirty="0">
                <a:latin typeface="Arial MT"/>
                <a:cs typeface="Arial MT"/>
              </a:rPr>
              <a:t>o </a:t>
            </a:r>
            <a:r>
              <a:rPr sz="1350" spc="-5" dirty="0">
                <a:latin typeface="Arial MT"/>
                <a:cs typeface="Arial MT"/>
              </a:rPr>
              <a:t>tênis brasileiro,</a:t>
            </a:r>
            <a:r>
              <a:rPr sz="1350" dirty="0">
                <a:latin typeface="Arial MT"/>
                <a:cs typeface="Arial MT"/>
              </a:rPr>
              <a:t> em </a:t>
            </a:r>
            <a:r>
              <a:rPr sz="1350" b="1" spc="-5" dirty="0">
                <a:latin typeface="Arial MT"/>
                <a:cs typeface="Arial"/>
              </a:rPr>
              <a:t>junho de </a:t>
            </a:r>
            <a:r>
              <a:rPr sz="1350" b="1" spc="-10" dirty="0">
                <a:latin typeface="Arial MT"/>
                <a:cs typeface="Arial"/>
              </a:rPr>
              <a:t>2021, </a:t>
            </a:r>
            <a:r>
              <a:rPr sz="1350" b="1" dirty="0">
                <a:latin typeface="Arial MT"/>
                <a:cs typeface="Arial"/>
              </a:rPr>
              <a:t>o </a:t>
            </a:r>
            <a:r>
              <a:rPr sz="1350" b="1" spc="-5" dirty="0">
                <a:latin typeface="Arial MT"/>
                <a:cs typeface="Arial"/>
              </a:rPr>
              <a:t>RTB criou </a:t>
            </a:r>
            <a:r>
              <a:rPr sz="1350" b="1" spc="-10" dirty="0">
                <a:latin typeface="Arial MT"/>
                <a:cs typeface="Arial"/>
              </a:rPr>
              <a:t>um</a:t>
            </a:r>
            <a:r>
              <a:rPr lang="pt-BR" sz="1350" b="1" spc="-10" dirty="0">
                <a:latin typeface="Arial MT"/>
                <a:cs typeface="Arial"/>
              </a:rPr>
              <a:t> </a:t>
            </a:r>
            <a:r>
              <a:rPr sz="1350" b="1" spc="-5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time </a:t>
            </a:r>
            <a:r>
              <a:rPr sz="1350" b="1" spc="-5" dirty="0">
                <a:latin typeface="Arial MT"/>
                <a:cs typeface="Arial"/>
              </a:rPr>
              <a:t>com 25 atletas (desde os 10 </a:t>
            </a:r>
            <a:r>
              <a:rPr sz="1350" b="1" spc="-10" dirty="0">
                <a:latin typeface="Arial MT"/>
                <a:cs typeface="Arial"/>
              </a:rPr>
              <a:t>anos </a:t>
            </a:r>
            <a:r>
              <a:rPr sz="1350" b="1" spc="-5" dirty="0">
                <a:latin typeface="Arial MT"/>
                <a:cs typeface="Arial"/>
              </a:rPr>
              <a:t>de idade até </a:t>
            </a:r>
            <a:r>
              <a:rPr sz="1350" b="1" spc="-10" dirty="0">
                <a:latin typeface="Arial MT"/>
                <a:cs typeface="Arial"/>
              </a:rPr>
              <a:t>nível </a:t>
            </a:r>
            <a:r>
              <a:rPr sz="1350" b="1" spc="-5" dirty="0">
                <a:latin typeface="Arial MT"/>
                <a:cs typeface="Arial"/>
              </a:rPr>
              <a:t>profissional)</a:t>
            </a:r>
            <a:r>
              <a:rPr sz="1350" spc="-5" dirty="0">
                <a:latin typeface="Arial MT"/>
                <a:cs typeface="Arial MT"/>
              </a:rPr>
              <a:t>. </a:t>
            </a:r>
            <a:r>
              <a:rPr sz="1350" dirty="0">
                <a:latin typeface="Arial MT"/>
                <a:cs typeface="Arial MT"/>
              </a:rPr>
              <a:t>Os </a:t>
            </a:r>
            <a:r>
              <a:rPr sz="1350" spc="-5" dirty="0">
                <a:latin typeface="Arial MT"/>
                <a:cs typeface="Arial MT"/>
              </a:rPr>
              <a:t>atletas apoiados pelo </a:t>
            </a:r>
            <a:r>
              <a:rPr sz="1350" spc="-15" dirty="0">
                <a:latin typeface="Arial MT"/>
                <a:cs typeface="Arial MT"/>
              </a:rPr>
              <a:t>RTB</a:t>
            </a:r>
            <a:r>
              <a:rPr sz="1350" spc="-1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conquistaram resultados</a:t>
            </a:r>
            <a:r>
              <a:rPr lang="pt-BR" sz="1350" spc="-5" dirty="0">
                <a:latin typeface="Arial MT"/>
                <a:cs typeface="Arial MT"/>
              </a:rPr>
              <a:t> </a:t>
            </a:r>
            <a:r>
              <a:rPr sz="135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importantes</a:t>
            </a:r>
            <a:r>
              <a:rPr sz="135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ao</a:t>
            </a:r>
            <a:r>
              <a:rPr sz="135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longo desse ano:</a:t>
            </a:r>
            <a:r>
              <a:rPr sz="1350" dirty="0">
                <a:latin typeface="Arial MT"/>
                <a:cs typeface="Arial MT"/>
              </a:rPr>
              <a:t> </a:t>
            </a:r>
            <a:r>
              <a:rPr sz="1350" b="1" spc="-5" dirty="0">
                <a:latin typeface="Arial MT"/>
                <a:cs typeface="Arial"/>
              </a:rPr>
              <a:t>Bia Haddad subiu quase 300 colocações no</a:t>
            </a:r>
            <a:r>
              <a:rPr sz="1350" b="1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ranking mundial,</a:t>
            </a:r>
            <a:r>
              <a:rPr sz="1350" b="1" spc="37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alcançando</a:t>
            </a:r>
            <a:r>
              <a:rPr sz="1350" b="1" spc="380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a </a:t>
            </a:r>
            <a:r>
              <a:rPr sz="1350" b="1" spc="-5" dirty="0">
                <a:latin typeface="Arial MT"/>
                <a:cs typeface="Arial"/>
              </a:rPr>
              <a:t>posição de 85 </a:t>
            </a:r>
            <a:r>
              <a:rPr sz="1350" b="1" spc="-20" dirty="0">
                <a:latin typeface="Arial MT"/>
                <a:cs typeface="Arial"/>
              </a:rPr>
              <a:t>do</a:t>
            </a:r>
            <a:r>
              <a:rPr lang="pt-BR" sz="1350" b="1" spc="-20" dirty="0">
                <a:latin typeface="Arial MT"/>
                <a:cs typeface="Arial"/>
              </a:rPr>
              <a:t> </a:t>
            </a:r>
            <a:r>
              <a:rPr sz="1350" b="1" spc="-1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mundo,</a:t>
            </a:r>
            <a:r>
              <a:rPr sz="1350" b="1" dirty="0">
                <a:latin typeface="Arial MT"/>
                <a:cs typeface="Arial"/>
              </a:rPr>
              <a:t> </a:t>
            </a:r>
            <a:r>
              <a:rPr sz="1350" b="1" spc="-20" dirty="0">
                <a:latin typeface="Arial MT"/>
                <a:cs typeface="Arial"/>
              </a:rPr>
              <a:t>Ana</a:t>
            </a:r>
            <a:r>
              <a:rPr sz="1350" b="1" spc="-1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Candiotto</a:t>
            </a:r>
            <a:r>
              <a:rPr sz="1350" b="1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foi</a:t>
            </a:r>
            <a:r>
              <a:rPr sz="1350" b="1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bronze</a:t>
            </a:r>
            <a:r>
              <a:rPr sz="1350" b="1" dirty="0">
                <a:latin typeface="Arial MT"/>
                <a:cs typeface="Arial"/>
              </a:rPr>
              <a:t> no</a:t>
            </a:r>
            <a:r>
              <a:rPr sz="1350" b="1" spc="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Pan-americano</a:t>
            </a:r>
            <a:r>
              <a:rPr sz="1350" b="1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da</a:t>
            </a:r>
            <a:r>
              <a:rPr sz="1350" b="1" dirty="0">
                <a:latin typeface="Arial MT"/>
                <a:cs typeface="Arial"/>
              </a:rPr>
              <a:t> </a:t>
            </a:r>
            <a:r>
              <a:rPr sz="1350" b="1" spc="-10" dirty="0">
                <a:latin typeface="Arial MT"/>
                <a:cs typeface="Arial"/>
              </a:rPr>
              <a:t>Juventude,</a:t>
            </a:r>
            <a:r>
              <a:rPr sz="1350" b="1" spc="-5" dirty="0">
                <a:latin typeface="Arial MT"/>
                <a:cs typeface="Arial"/>
              </a:rPr>
              <a:t> Matheus</a:t>
            </a:r>
            <a:r>
              <a:rPr sz="1350" b="1" dirty="0">
                <a:latin typeface="Arial MT"/>
                <a:cs typeface="Arial"/>
              </a:rPr>
              <a:t> </a:t>
            </a:r>
            <a:r>
              <a:rPr sz="1350" b="1" spc="-10" dirty="0">
                <a:latin typeface="Arial MT"/>
                <a:cs typeface="Arial"/>
              </a:rPr>
              <a:t>Pucinelli</a:t>
            </a:r>
            <a:r>
              <a:rPr sz="1350" b="1" spc="-5" dirty="0">
                <a:latin typeface="Arial MT"/>
                <a:cs typeface="Arial"/>
              </a:rPr>
              <a:t> </a:t>
            </a:r>
            <a:r>
              <a:rPr sz="1350" b="1" spc="-10" dirty="0">
                <a:latin typeface="Arial MT"/>
                <a:cs typeface="Arial"/>
              </a:rPr>
              <a:t>conquistou</a:t>
            </a:r>
            <a:r>
              <a:rPr sz="1350" b="1" spc="-5" dirty="0">
                <a:latin typeface="Arial MT"/>
                <a:cs typeface="Arial"/>
              </a:rPr>
              <a:t> seus</a:t>
            </a:r>
            <a:r>
              <a:rPr sz="1350" b="1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primeiros</a:t>
            </a:r>
            <a:r>
              <a:rPr sz="1350" b="1" spc="375" dirty="0">
                <a:latin typeface="Arial MT"/>
                <a:cs typeface="Arial"/>
              </a:rPr>
              <a:t> </a:t>
            </a:r>
            <a:r>
              <a:rPr sz="1350" b="1" spc="-10" dirty="0">
                <a:latin typeface="Arial MT"/>
                <a:cs typeface="Arial"/>
              </a:rPr>
              <a:t>títulos</a:t>
            </a:r>
            <a:r>
              <a:rPr lang="pt-BR" sz="1350" b="1" spc="-10" dirty="0">
                <a:latin typeface="Arial MT"/>
                <a:cs typeface="Arial"/>
              </a:rPr>
              <a:t> </a:t>
            </a:r>
            <a:r>
              <a:rPr sz="1350" b="1" spc="-5" dirty="0">
                <a:latin typeface="Arial MT"/>
                <a:cs typeface="Arial"/>
              </a:rPr>
              <a:t> </a:t>
            </a:r>
            <a:r>
              <a:rPr sz="1350" b="1" spc="-10" dirty="0">
                <a:latin typeface="Arial MT"/>
                <a:cs typeface="Arial"/>
              </a:rPr>
              <a:t>profissionais</a:t>
            </a:r>
            <a:r>
              <a:rPr sz="1350" b="1" spc="280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e</a:t>
            </a:r>
            <a:r>
              <a:rPr sz="1350" b="1" spc="27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Olivia</a:t>
            </a:r>
            <a:r>
              <a:rPr sz="1350" b="1" spc="28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Carneiro</a:t>
            </a:r>
            <a:r>
              <a:rPr sz="1350" b="1" spc="280" dirty="0">
                <a:latin typeface="Arial MT"/>
                <a:cs typeface="Arial"/>
              </a:rPr>
              <a:t> </a:t>
            </a:r>
            <a:r>
              <a:rPr sz="1350" b="1" spc="-10" dirty="0">
                <a:latin typeface="Arial MT"/>
                <a:cs typeface="Arial"/>
              </a:rPr>
              <a:t>foi</a:t>
            </a:r>
            <a:r>
              <a:rPr sz="1350" b="1" spc="27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campeã</a:t>
            </a:r>
            <a:r>
              <a:rPr sz="1350" b="1" spc="29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do</a:t>
            </a:r>
            <a:r>
              <a:rPr sz="1350" b="1" spc="270" dirty="0">
                <a:latin typeface="Arial MT"/>
                <a:cs typeface="Arial"/>
              </a:rPr>
              <a:t> </a:t>
            </a:r>
            <a:r>
              <a:rPr sz="1350" b="1" spc="-10" dirty="0">
                <a:latin typeface="Arial MT"/>
                <a:cs typeface="Arial"/>
              </a:rPr>
              <a:t>Banana</a:t>
            </a:r>
            <a:r>
              <a:rPr sz="1350" b="1" spc="29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Bowl,</a:t>
            </a:r>
            <a:r>
              <a:rPr sz="1350" b="1" spc="28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mais</a:t>
            </a:r>
            <a:r>
              <a:rPr sz="1350" b="1" spc="27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tradicional</a:t>
            </a:r>
            <a:r>
              <a:rPr sz="1350" b="1" spc="27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torneio</a:t>
            </a:r>
            <a:r>
              <a:rPr sz="1350" b="1" spc="27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juvenil</a:t>
            </a:r>
            <a:r>
              <a:rPr sz="1350" b="1" spc="29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da</a:t>
            </a:r>
            <a:r>
              <a:rPr sz="1350" b="1" spc="28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América</a:t>
            </a:r>
            <a:r>
              <a:rPr sz="1350" b="1" spc="28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do</a:t>
            </a:r>
            <a:r>
              <a:rPr sz="1350" b="1" spc="27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Sul.</a:t>
            </a:r>
            <a:r>
              <a:rPr sz="1350" b="1" spc="28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Por</a:t>
            </a:r>
            <a:r>
              <a:rPr sz="1350" b="1" spc="28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fim,</a:t>
            </a:r>
            <a:r>
              <a:rPr sz="1350" b="1" spc="295" dirty="0">
                <a:latin typeface="Arial MT"/>
                <a:cs typeface="Arial"/>
              </a:rPr>
              <a:t> </a:t>
            </a:r>
            <a:r>
              <a:rPr sz="1350" b="1" spc="-10" dirty="0">
                <a:latin typeface="Arial MT"/>
                <a:cs typeface="Arial"/>
              </a:rPr>
              <a:t>vale</a:t>
            </a:r>
            <a:r>
              <a:rPr lang="pt-BR" sz="1350" b="1" spc="-10" dirty="0">
                <a:latin typeface="Arial MT"/>
                <a:cs typeface="Arial"/>
              </a:rPr>
              <a:t> </a:t>
            </a:r>
            <a:r>
              <a:rPr sz="1350" b="1" spc="-37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ressaltar</a:t>
            </a:r>
            <a:r>
              <a:rPr sz="1350" b="1" spc="210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a</a:t>
            </a:r>
            <a:r>
              <a:rPr sz="1350" b="1" spc="20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conquista</a:t>
            </a:r>
            <a:r>
              <a:rPr sz="1350" b="1" spc="20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do</a:t>
            </a:r>
            <a:r>
              <a:rPr sz="1350" b="1" spc="20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bronze</a:t>
            </a:r>
            <a:r>
              <a:rPr sz="1350" b="1" spc="204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olímpico</a:t>
            </a:r>
            <a:r>
              <a:rPr sz="1350" b="1" spc="19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do</a:t>
            </a:r>
            <a:r>
              <a:rPr sz="1350" b="1" spc="19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Brasil</a:t>
            </a:r>
            <a:r>
              <a:rPr sz="1350" b="1" spc="19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nos</a:t>
            </a:r>
            <a:r>
              <a:rPr sz="1350" b="1" spc="20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Jogos</a:t>
            </a:r>
            <a:r>
              <a:rPr sz="1350" b="1" spc="20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Olímpicos</a:t>
            </a:r>
            <a:r>
              <a:rPr sz="1350" b="1" spc="204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de</a:t>
            </a:r>
            <a:r>
              <a:rPr sz="1350" b="1" spc="200" dirty="0">
                <a:latin typeface="Arial MT"/>
                <a:cs typeface="Arial"/>
              </a:rPr>
              <a:t> </a:t>
            </a:r>
            <a:r>
              <a:rPr sz="1350" b="1" spc="-10" dirty="0">
                <a:latin typeface="Arial MT"/>
                <a:cs typeface="Arial"/>
              </a:rPr>
              <a:t>Tóquio,</a:t>
            </a:r>
            <a:r>
              <a:rPr sz="1350" b="1" spc="21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nas</a:t>
            </a:r>
            <a:r>
              <a:rPr sz="1350" b="1" spc="20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duplas</a:t>
            </a:r>
            <a:r>
              <a:rPr sz="1350" b="1" spc="18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femininas</a:t>
            </a:r>
            <a:r>
              <a:rPr sz="1350" b="1" spc="200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com</a:t>
            </a:r>
            <a:r>
              <a:rPr sz="1350" b="1" spc="20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Luísa</a:t>
            </a:r>
            <a:r>
              <a:rPr sz="1350" b="1" spc="20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Stefani</a:t>
            </a:r>
            <a:r>
              <a:rPr sz="1350" b="1" spc="204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e</a:t>
            </a:r>
            <a:r>
              <a:rPr lang="pt-BR" sz="1350" b="1" dirty="0">
                <a:latin typeface="Arial MT"/>
                <a:cs typeface="Arial"/>
              </a:rPr>
              <a:t> </a:t>
            </a:r>
            <a:r>
              <a:rPr sz="1350" b="1" spc="-38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Laura</a:t>
            </a:r>
            <a:r>
              <a:rPr sz="1350" b="1" spc="-25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Pigossi.</a:t>
            </a:r>
            <a:endParaRPr sz="1350" dirty="0">
              <a:latin typeface="Arial MT"/>
              <a:cs typeface="Arial"/>
            </a:endParaRPr>
          </a:p>
          <a:p>
            <a:pPr marL="12700" marR="5080" algn="just">
              <a:spcBef>
                <a:spcPts val="5"/>
              </a:spcBef>
            </a:pPr>
            <a:r>
              <a:rPr sz="1350" dirty="0">
                <a:latin typeface="Arial MT"/>
                <a:cs typeface="Arial MT"/>
              </a:rPr>
              <a:t>Em </a:t>
            </a:r>
            <a:r>
              <a:rPr sz="1350" b="1" spc="-5" dirty="0">
                <a:latin typeface="Arial MT"/>
                <a:cs typeface="Arial"/>
              </a:rPr>
              <a:t>2022</a:t>
            </a:r>
            <a:r>
              <a:rPr sz="1350" spc="-5" dirty="0">
                <a:latin typeface="Arial MT"/>
                <a:cs typeface="Arial MT"/>
              </a:rPr>
              <a:t>, fortaleceu sua atuação no âmbito da massificação </a:t>
            </a:r>
            <a:r>
              <a:rPr sz="1350" spc="-10" dirty="0">
                <a:latin typeface="Arial MT"/>
                <a:cs typeface="Arial MT"/>
              </a:rPr>
              <a:t>do esporte, </a:t>
            </a:r>
            <a:r>
              <a:rPr sz="1350" b="1" spc="-5" dirty="0">
                <a:latin typeface="Arial MT"/>
                <a:cs typeface="Arial"/>
              </a:rPr>
              <a:t>buscando não só oferecer aulas gratuitas </a:t>
            </a:r>
            <a:r>
              <a:rPr sz="1350" b="1" spc="-10" dirty="0">
                <a:latin typeface="Arial MT"/>
                <a:cs typeface="Arial"/>
              </a:rPr>
              <a:t>de tênis, </a:t>
            </a:r>
            <a:r>
              <a:rPr sz="1350" b="1" dirty="0">
                <a:latin typeface="Arial MT"/>
                <a:cs typeface="Arial"/>
              </a:rPr>
              <a:t>como</a:t>
            </a:r>
            <a:r>
              <a:rPr lang="pt-BR" sz="1350" b="1" dirty="0">
                <a:latin typeface="Arial MT"/>
                <a:cs typeface="Arial"/>
              </a:rPr>
              <a:t> </a:t>
            </a:r>
            <a:r>
              <a:rPr sz="1350" b="1" spc="5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também </a:t>
            </a:r>
            <a:r>
              <a:rPr sz="1350" b="1" spc="-5" dirty="0">
                <a:latin typeface="Arial MT"/>
                <a:cs typeface="Arial"/>
              </a:rPr>
              <a:t>ações gratuitas de </a:t>
            </a:r>
            <a:r>
              <a:rPr sz="1350" b="1" spc="-10" dirty="0">
                <a:latin typeface="Arial MT"/>
                <a:cs typeface="Arial"/>
              </a:rPr>
              <a:t>educação </a:t>
            </a:r>
            <a:r>
              <a:rPr sz="1350" b="1" spc="-5" dirty="0">
                <a:latin typeface="Arial MT"/>
                <a:cs typeface="Arial"/>
              </a:rPr>
              <a:t>(matemática, </a:t>
            </a:r>
            <a:r>
              <a:rPr sz="1350" b="1" spc="-10" dirty="0">
                <a:latin typeface="Arial MT"/>
                <a:cs typeface="Arial"/>
              </a:rPr>
              <a:t>português, </a:t>
            </a:r>
            <a:r>
              <a:rPr sz="1350" b="1" spc="-5" dirty="0">
                <a:latin typeface="Arial MT"/>
                <a:cs typeface="Arial"/>
              </a:rPr>
              <a:t>inglês) </a:t>
            </a:r>
            <a:r>
              <a:rPr sz="1350" b="1" dirty="0">
                <a:latin typeface="Arial MT"/>
                <a:cs typeface="Arial"/>
              </a:rPr>
              <a:t>e </a:t>
            </a:r>
            <a:r>
              <a:rPr sz="1350" b="1" spc="-5" dirty="0">
                <a:latin typeface="Arial MT"/>
                <a:cs typeface="Arial"/>
              </a:rPr>
              <a:t>capacitação de </a:t>
            </a:r>
            <a:r>
              <a:rPr sz="1350" b="1" spc="-10" dirty="0">
                <a:latin typeface="Arial MT"/>
                <a:cs typeface="Arial"/>
              </a:rPr>
              <a:t>profissionais. Além </a:t>
            </a:r>
            <a:r>
              <a:rPr sz="1350" b="1" spc="-5" dirty="0">
                <a:latin typeface="Arial MT"/>
                <a:cs typeface="Arial"/>
              </a:rPr>
              <a:t>disso, promoveu </a:t>
            </a:r>
            <a:r>
              <a:rPr sz="1350" b="1" dirty="0">
                <a:latin typeface="Arial MT"/>
                <a:cs typeface="Arial"/>
              </a:rPr>
              <a:t>a</a:t>
            </a:r>
            <a:r>
              <a:rPr lang="pt-BR" sz="1350" b="1" dirty="0">
                <a:latin typeface="Arial MT"/>
                <a:cs typeface="Arial"/>
              </a:rPr>
              <a:t> </a:t>
            </a:r>
            <a:r>
              <a:rPr sz="1350" b="1" spc="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participação</a:t>
            </a:r>
            <a:r>
              <a:rPr sz="1350" b="1" spc="-4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de</a:t>
            </a:r>
            <a:r>
              <a:rPr sz="1350" b="1" spc="-2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pessoas</a:t>
            </a:r>
            <a:r>
              <a:rPr sz="1350" b="1" spc="-3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com</a:t>
            </a:r>
            <a:r>
              <a:rPr sz="1350" b="1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deficiência</a:t>
            </a:r>
            <a:r>
              <a:rPr sz="1350" b="1" spc="-5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no</a:t>
            </a:r>
            <a:r>
              <a:rPr sz="1350" b="1" spc="-1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projeto,</a:t>
            </a:r>
            <a:r>
              <a:rPr sz="1350" b="1" spc="-2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por</a:t>
            </a:r>
            <a:r>
              <a:rPr sz="1350" b="1" dirty="0">
                <a:latin typeface="Arial MT"/>
                <a:cs typeface="Arial"/>
              </a:rPr>
              <a:t> meio</a:t>
            </a:r>
            <a:r>
              <a:rPr sz="1350" b="1" spc="-2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de</a:t>
            </a:r>
            <a:r>
              <a:rPr sz="1350" b="1" spc="-2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um</a:t>
            </a:r>
            <a:r>
              <a:rPr sz="1350" b="1" spc="10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núcleo</a:t>
            </a:r>
            <a:r>
              <a:rPr sz="1350" b="1" spc="-4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PCD</a:t>
            </a:r>
            <a:r>
              <a:rPr sz="1350" b="1" dirty="0">
                <a:latin typeface="Arial MT"/>
                <a:cs typeface="Arial"/>
              </a:rPr>
              <a:t> em</a:t>
            </a:r>
            <a:r>
              <a:rPr sz="1350" b="1" spc="-5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Brasília.</a:t>
            </a:r>
            <a:endParaRPr sz="1350" dirty="0">
              <a:latin typeface="Arial MT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350" dirty="0">
                <a:latin typeface="Arial MT"/>
                <a:cs typeface="Arial MT"/>
              </a:rPr>
              <a:t>O</a:t>
            </a:r>
            <a:r>
              <a:rPr sz="1350" spc="114" dirty="0">
                <a:latin typeface="Arial MT"/>
                <a:cs typeface="Arial MT"/>
              </a:rPr>
              <a:t> </a:t>
            </a:r>
            <a:r>
              <a:rPr sz="1350" spc="-15" dirty="0">
                <a:latin typeface="Arial MT"/>
                <a:cs typeface="Arial MT"/>
              </a:rPr>
              <a:t>RTB</a:t>
            </a:r>
            <a:r>
              <a:rPr sz="1350" spc="12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fortaleceu</a:t>
            </a:r>
            <a:r>
              <a:rPr sz="1350" spc="10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sua</a:t>
            </a:r>
            <a:r>
              <a:rPr sz="1350" spc="120" dirty="0">
                <a:latin typeface="Arial MT"/>
                <a:cs typeface="Arial MT"/>
              </a:rPr>
              <a:t> </a:t>
            </a:r>
            <a:r>
              <a:rPr sz="1350" spc="-10" dirty="0">
                <a:latin typeface="Arial MT"/>
                <a:cs typeface="Arial MT"/>
              </a:rPr>
              <a:t>presença</a:t>
            </a:r>
            <a:r>
              <a:rPr sz="1350" spc="114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nacional</a:t>
            </a:r>
            <a:r>
              <a:rPr sz="1350" spc="12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por</a:t>
            </a:r>
            <a:r>
              <a:rPr sz="1350" spc="11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meio</a:t>
            </a:r>
            <a:r>
              <a:rPr sz="1350" spc="11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de</a:t>
            </a:r>
            <a:r>
              <a:rPr sz="1350" spc="11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parcerias</a:t>
            </a:r>
            <a:r>
              <a:rPr sz="1350" spc="114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com</a:t>
            </a:r>
            <a:r>
              <a:rPr sz="1350" spc="10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outras</a:t>
            </a:r>
            <a:r>
              <a:rPr sz="1350" spc="12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academias</a:t>
            </a:r>
            <a:r>
              <a:rPr sz="1350" spc="130" dirty="0">
                <a:latin typeface="Arial MT"/>
                <a:cs typeface="Arial MT"/>
              </a:rPr>
              <a:t> </a:t>
            </a:r>
            <a:r>
              <a:rPr sz="1350" spc="-10" dirty="0">
                <a:latin typeface="Arial MT"/>
                <a:cs typeface="Arial MT"/>
              </a:rPr>
              <a:t>de</a:t>
            </a:r>
            <a:r>
              <a:rPr sz="1350" spc="12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tênis</a:t>
            </a:r>
            <a:r>
              <a:rPr sz="1350" spc="114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em</a:t>
            </a:r>
            <a:r>
              <a:rPr sz="1350" spc="114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Porto</a:t>
            </a:r>
            <a:r>
              <a:rPr sz="1350" spc="114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Alegre,</a:t>
            </a:r>
            <a:r>
              <a:rPr sz="1350" spc="11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Recife,</a:t>
            </a:r>
            <a:r>
              <a:rPr sz="1350" spc="13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Rio</a:t>
            </a:r>
            <a:r>
              <a:rPr sz="1350" spc="120" dirty="0">
                <a:latin typeface="Arial MT"/>
                <a:cs typeface="Arial MT"/>
              </a:rPr>
              <a:t> </a:t>
            </a:r>
            <a:r>
              <a:rPr sz="1350" spc="-10" dirty="0">
                <a:latin typeface="Arial MT"/>
                <a:cs typeface="Arial MT"/>
              </a:rPr>
              <a:t>de</a:t>
            </a:r>
            <a:r>
              <a:rPr sz="1350" spc="11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Janeiro</a:t>
            </a:r>
            <a:r>
              <a:rPr sz="1350" spc="105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e</a:t>
            </a:r>
          </a:p>
          <a:p>
            <a:pPr marL="12700" algn="just">
              <a:lnSpc>
                <a:spcPct val="100000"/>
              </a:lnSpc>
            </a:pPr>
            <a:r>
              <a:rPr sz="1350" dirty="0">
                <a:latin typeface="Arial MT"/>
                <a:cs typeface="Arial MT"/>
              </a:rPr>
              <a:t>Brasília.</a:t>
            </a:r>
            <a:r>
              <a:rPr sz="1350" spc="-110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Ampliou</a:t>
            </a:r>
            <a:r>
              <a:rPr sz="1350" spc="-25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também</a:t>
            </a:r>
            <a:r>
              <a:rPr sz="1350" spc="-40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a</a:t>
            </a:r>
            <a:r>
              <a:rPr sz="1350" spc="-5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quantidade</a:t>
            </a:r>
            <a:r>
              <a:rPr sz="1350" spc="-40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de atletas</a:t>
            </a:r>
            <a:r>
              <a:rPr sz="1350" spc="-40" dirty="0">
                <a:latin typeface="Arial MT"/>
                <a:cs typeface="Arial MT"/>
              </a:rPr>
              <a:t> </a:t>
            </a:r>
            <a:r>
              <a:rPr sz="1350" spc="-5" dirty="0">
                <a:latin typeface="Arial MT"/>
                <a:cs typeface="Arial MT"/>
              </a:rPr>
              <a:t>pertencentes</a:t>
            </a:r>
            <a:r>
              <a:rPr sz="1350" spc="-30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ao</a:t>
            </a:r>
            <a:r>
              <a:rPr sz="1350" spc="-15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time</a:t>
            </a:r>
            <a:r>
              <a:rPr sz="1350" spc="-20" dirty="0">
                <a:latin typeface="Arial MT"/>
                <a:cs typeface="Arial MT"/>
              </a:rPr>
              <a:t> </a:t>
            </a:r>
            <a:r>
              <a:rPr sz="1350" spc="-10" dirty="0">
                <a:latin typeface="Arial MT"/>
                <a:cs typeface="Arial MT"/>
              </a:rPr>
              <a:t>RTB,</a:t>
            </a:r>
            <a:r>
              <a:rPr sz="1350" dirty="0">
                <a:latin typeface="Arial MT"/>
                <a:cs typeface="Arial MT"/>
              </a:rPr>
              <a:t> com</a:t>
            </a:r>
            <a:r>
              <a:rPr sz="1350" spc="-20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30</a:t>
            </a:r>
            <a:r>
              <a:rPr sz="1350" spc="-5" dirty="0">
                <a:latin typeface="Arial MT"/>
                <a:cs typeface="Arial MT"/>
              </a:rPr>
              <a:t> </a:t>
            </a:r>
            <a:r>
              <a:rPr sz="1350" dirty="0">
                <a:latin typeface="Arial MT"/>
                <a:cs typeface="Arial MT"/>
              </a:rPr>
              <a:t>atletas.</a:t>
            </a:r>
          </a:p>
          <a:p>
            <a:pPr marL="12700" marR="5080" algn="just"/>
            <a:r>
              <a:rPr sz="1350" dirty="0">
                <a:latin typeface="Arial MT"/>
                <a:cs typeface="Arial MT"/>
              </a:rPr>
              <a:t>Em </a:t>
            </a:r>
            <a:r>
              <a:rPr sz="1350" spc="-5" dirty="0">
                <a:latin typeface="Arial MT"/>
                <a:cs typeface="Arial MT"/>
              </a:rPr>
              <a:t>termos </a:t>
            </a:r>
            <a:r>
              <a:rPr sz="1350" spc="-10" dirty="0">
                <a:latin typeface="Arial MT"/>
                <a:cs typeface="Arial MT"/>
              </a:rPr>
              <a:t>de </a:t>
            </a:r>
            <a:r>
              <a:rPr sz="1350" spc="-5" dirty="0">
                <a:latin typeface="Arial MT"/>
                <a:cs typeface="Arial MT"/>
              </a:rPr>
              <a:t>resultados esportivos, </a:t>
            </a:r>
            <a:r>
              <a:rPr sz="1350" dirty="0">
                <a:latin typeface="Arial MT"/>
                <a:cs typeface="Arial MT"/>
              </a:rPr>
              <a:t>foi um </a:t>
            </a:r>
            <a:r>
              <a:rPr sz="1350" spc="-5" dirty="0">
                <a:latin typeface="Arial MT"/>
                <a:cs typeface="Arial MT"/>
              </a:rPr>
              <a:t>ano muito positivo. </a:t>
            </a:r>
            <a:r>
              <a:rPr sz="1350" b="1" spc="-5" dirty="0">
                <a:latin typeface="Arial MT"/>
                <a:cs typeface="Arial"/>
              </a:rPr>
              <a:t>Bia Haddad </a:t>
            </a:r>
            <a:r>
              <a:rPr sz="1350" b="1" spc="-10" dirty="0">
                <a:latin typeface="Arial MT"/>
                <a:cs typeface="Arial"/>
              </a:rPr>
              <a:t>conquistou seus 02 </a:t>
            </a:r>
            <a:r>
              <a:rPr sz="1350" b="1" spc="-5" dirty="0">
                <a:latin typeface="Arial MT"/>
                <a:cs typeface="Arial"/>
              </a:rPr>
              <a:t>primeiros </a:t>
            </a:r>
            <a:r>
              <a:rPr sz="1350" b="1" spc="-10" dirty="0">
                <a:latin typeface="Arial MT"/>
                <a:cs typeface="Arial"/>
              </a:rPr>
              <a:t>títulos </a:t>
            </a:r>
            <a:r>
              <a:rPr sz="1350" b="1" dirty="0">
                <a:latin typeface="Arial MT"/>
                <a:cs typeface="Arial"/>
              </a:rPr>
              <a:t>em </a:t>
            </a:r>
            <a:r>
              <a:rPr sz="1350" b="1" spc="-5" dirty="0">
                <a:latin typeface="Arial MT"/>
                <a:cs typeface="Arial"/>
              </a:rPr>
              <a:t>torneios </a:t>
            </a:r>
            <a:r>
              <a:rPr sz="1350" b="1" spc="-35" dirty="0">
                <a:latin typeface="Arial MT"/>
                <a:cs typeface="Arial"/>
              </a:rPr>
              <a:t>WTA,</a:t>
            </a:r>
            <a:r>
              <a:rPr lang="pt-BR" sz="1350" b="1" spc="-35" dirty="0">
                <a:latin typeface="Arial MT"/>
                <a:cs typeface="Arial"/>
              </a:rPr>
              <a:t> </a:t>
            </a:r>
            <a:r>
              <a:rPr sz="1350" b="1" spc="-3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alcançando </a:t>
            </a:r>
            <a:r>
              <a:rPr sz="1350" b="1" dirty="0">
                <a:latin typeface="Arial MT"/>
                <a:cs typeface="Arial"/>
              </a:rPr>
              <a:t>a </a:t>
            </a:r>
            <a:r>
              <a:rPr sz="1350" b="1" spc="-5" dirty="0">
                <a:latin typeface="Arial MT"/>
                <a:cs typeface="Arial"/>
              </a:rPr>
              <a:t>posição </a:t>
            </a:r>
            <a:r>
              <a:rPr sz="1350" b="1" spc="-10" dirty="0">
                <a:latin typeface="Arial MT"/>
                <a:cs typeface="Arial"/>
              </a:rPr>
              <a:t>15 </a:t>
            </a:r>
            <a:r>
              <a:rPr sz="1350" b="1" spc="-5" dirty="0">
                <a:latin typeface="Arial MT"/>
                <a:cs typeface="Arial"/>
              </a:rPr>
              <a:t>no ranking mundial. </a:t>
            </a:r>
            <a:r>
              <a:rPr sz="1350" b="1" spc="-10" dirty="0">
                <a:latin typeface="Arial MT"/>
                <a:cs typeface="Arial"/>
              </a:rPr>
              <a:t>Foi </a:t>
            </a:r>
            <a:r>
              <a:rPr sz="1350" b="1" spc="-5" dirty="0">
                <a:latin typeface="Arial MT"/>
                <a:cs typeface="Arial"/>
              </a:rPr>
              <a:t>ainda vice-campeã </a:t>
            </a:r>
            <a:r>
              <a:rPr sz="1350" b="1" dirty="0">
                <a:latin typeface="Arial MT"/>
                <a:cs typeface="Arial"/>
              </a:rPr>
              <a:t>do </a:t>
            </a:r>
            <a:r>
              <a:rPr sz="1350" b="1" spc="-5" dirty="0">
                <a:latin typeface="Arial MT"/>
                <a:cs typeface="Arial"/>
              </a:rPr>
              <a:t>Australian Open em </a:t>
            </a:r>
            <a:r>
              <a:rPr sz="1350" b="1" spc="-10" dirty="0">
                <a:latin typeface="Arial MT"/>
                <a:cs typeface="Arial"/>
              </a:rPr>
              <a:t>duplas </a:t>
            </a:r>
            <a:r>
              <a:rPr sz="1350" b="1" spc="-5" dirty="0">
                <a:latin typeface="Arial MT"/>
                <a:cs typeface="Arial"/>
              </a:rPr>
              <a:t>femininas. </a:t>
            </a:r>
            <a:r>
              <a:rPr sz="1350" b="1" spc="-10" dirty="0">
                <a:latin typeface="Arial MT"/>
                <a:cs typeface="Arial"/>
              </a:rPr>
              <a:t>Victoria </a:t>
            </a:r>
            <a:r>
              <a:rPr sz="1350" b="1" spc="-5" dirty="0">
                <a:latin typeface="Arial MT"/>
                <a:cs typeface="Arial"/>
              </a:rPr>
              <a:t>Reis venceu</a:t>
            </a:r>
            <a:r>
              <a:rPr lang="pt-BR" sz="1350" b="1" spc="-5" dirty="0">
                <a:latin typeface="Arial MT"/>
                <a:cs typeface="Arial"/>
              </a:rPr>
              <a:t> </a:t>
            </a:r>
            <a:r>
              <a:rPr sz="1350" b="1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um importante torneio </a:t>
            </a:r>
            <a:r>
              <a:rPr sz="1350" b="1" spc="-10" dirty="0">
                <a:latin typeface="Arial MT"/>
                <a:cs typeface="Arial"/>
              </a:rPr>
              <a:t>juvenil </a:t>
            </a:r>
            <a:r>
              <a:rPr sz="1350" b="1" spc="-5" dirty="0">
                <a:latin typeface="Arial MT"/>
                <a:cs typeface="Arial"/>
              </a:rPr>
              <a:t>na França, </a:t>
            </a:r>
            <a:r>
              <a:rPr sz="1350" b="1" spc="-10" dirty="0">
                <a:latin typeface="Arial MT"/>
                <a:cs typeface="Arial"/>
              </a:rPr>
              <a:t>enquanto </a:t>
            </a:r>
            <a:r>
              <a:rPr sz="1350" b="1" spc="-5" dirty="0">
                <a:latin typeface="Arial MT"/>
                <a:cs typeface="Arial"/>
              </a:rPr>
              <a:t>Matheus </a:t>
            </a:r>
            <a:r>
              <a:rPr sz="1350" b="1" spc="-10" dirty="0">
                <a:latin typeface="Arial MT"/>
                <a:cs typeface="Arial"/>
              </a:rPr>
              <a:t>Pucinelli </a:t>
            </a:r>
            <a:r>
              <a:rPr sz="1350" b="1" spc="-5" dirty="0">
                <a:latin typeface="Arial MT"/>
                <a:cs typeface="Arial"/>
              </a:rPr>
              <a:t>pela primeira vez entrou para </a:t>
            </a:r>
            <a:r>
              <a:rPr sz="1350" b="1" spc="-10" dirty="0">
                <a:latin typeface="Arial MT"/>
                <a:cs typeface="Arial"/>
              </a:rPr>
              <a:t>os </a:t>
            </a:r>
            <a:r>
              <a:rPr sz="1350" b="1" spc="-5" dirty="0">
                <a:latin typeface="Arial MT"/>
                <a:cs typeface="Arial"/>
              </a:rPr>
              <a:t>200 melhores do ranking </a:t>
            </a:r>
            <a:r>
              <a:rPr sz="1350" b="1" dirty="0">
                <a:latin typeface="Arial MT"/>
                <a:cs typeface="Arial"/>
              </a:rPr>
              <a:t>e</a:t>
            </a:r>
            <a:r>
              <a:rPr lang="pt-BR" sz="1350" b="1" dirty="0">
                <a:latin typeface="Arial MT"/>
                <a:cs typeface="Arial"/>
              </a:rPr>
              <a:t> </a:t>
            </a:r>
            <a:r>
              <a:rPr sz="1350" b="1" spc="5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Marcelo</a:t>
            </a:r>
            <a:r>
              <a:rPr sz="1350" b="1" spc="-4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Demoliner</a:t>
            </a:r>
            <a:r>
              <a:rPr sz="1350" b="1" spc="-25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fez</a:t>
            </a:r>
            <a:r>
              <a:rPr sz="1350" b="1" spc="-1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sua</a:t>
            </a:r>
            <a:r>
              <a:rPr sz="1350" b="1" spc="-1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melhor</a:t>
            </a:r>
            <a:r>
              <a:rPr sz="1350" b="1" spc="-10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campanha</a:t>
            </a:r>
            <a:r>
              <a:rPr sz="1350" b="1" spc="-30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em</a:t>
            </a:r>
            <a:r>
              <a:rPr sz="1350" b="1" spc="-5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Grand</a:t>
            </a:r>
            <a:r>
              <a:rPr sz="1350" b="1" spc="-25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Slam,</a:t>
            </a:r>
            <a:r>
              <a:rPr sz="1350" b="1" spc="-1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com</a:t>
            </a:r>
            <a:r>
              <a:rPr sz="1350" b="1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as</a:t>
            </a:r>
            <a:r>
              <a:rPr sz="1350" b="1" spc="-20" dirty="0">
                <a:latin typeface="Arial MT"/>
                <a:cs typeface="Arial"/>
              </a:rPr>
              <a:t> </a:t>
            </a:r>
            <a:r>
              <a:rPr sz="1350" b="1" dirty="0">
                <a:latin typeface="Arial MT"/>
                <a:cs typeface="Arial"/>
              </a:rPr>
              <a:t>quartas</a:t>
            </a:r>
            <a:r>
              <a:rPr sz="1350" b="1" spc="-3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de final</a:t>
            </a:r>
            <a:r>
              <a:rPr sz="1350" b="1" spc="-2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no</a:t>
            </a:r>
            <a:r>
              <a:rPr sz="1350" b="1" spc="-1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US</a:t>
            </a:r>
            <a:r>
              <a:rPr sz="1350" b="1" spc="5" dirty="0">
                <a:latin typeface="Arial MT"/>
                <a:cs typeface="Arial"/>
              </a:rPr>
              <a:t> </a:t>
            </a:r>
            <a:r>
              <a:rPr sz="1350" b="1" spc="-5" dirty="0">
                <a:latin typeface="Arial MT"/>
                <a:cs typeface="Arial"/>
              </a:rPr>
              <a:t>OPEN.</a:t>
            </a:r>
          </a:p>
          <a:p>
            <a:pPr algn="just"/>
            <a:r>
              <a:rPr lang="pt-BR" sz="1350" spc="-5" dirty="0">
                <a:ea typeface="+mn-lt"/>
                <a:cs typeface="+mn-lt"/>
              </a:rPr>
              <a:t>Já em 2023, e</a:t>
            </a:r>
            <a:r>
              <a:rPr lang="en-US" sz="1350" spc="-5" dirty="0">
                <a:ea typeface="+mn-lt"/>
                <a:cs typeface="+mn-lt"/>
              </a:rPr>
              <a:t>m </a:t>
            </a:r>
            <a:r>
              <a:rPr lang="en-US" sz="1350" spc="-5" dirty="0" err="1">
                <a:ea typeface="+mn-lt"/>
                <a:cs typeface="+mn-lt"/>
              </a:rPr>
              <a:t>termos</a:t>
            </a:r>
            <a:r>
              <a:rPr lang="en-US" sz="1350" spc="-5" dirty="0">
                <a:ea typeface="+mn-lt"/>
                <a:cs typeface="+mn-lt"/>
              </a:rPr>
              <a:t> de </a:t>
            </a:r>
            <a:r>
              <a:rPr lang="en-US" sz="1350" spc="-5" dirty="0" err="1">
                <a:ea typeface="+mn-lt"/>
                <a:cs typeface="+mn-lt"/>
              </a:rPr>
              <a:t>resultados</a:t>
            </a:r>
            <a:r>
              <a:rPr lang="en-US" sz="1350" spc="-5" dirty="0">
                <a:ea typeface="+mn-lt"/>
                <a:cs typeface="+mn-lt"/>
              </a:rPr>
              <a:t> </a:t>
            </a:r>
            <a:r>
              <a:rPr lang="en-US" sz="1350" spc="-5" dirty="0" err="1">
                <a:ea typeface="+mn-lt"/>
                <a:cs typeface="+mn-lt"/>
              </a:rPr>
              <a:t>esportivos</a:t>
            </a:r>
            <a:r>
              <a:rPr lang="en-US" sz="1350" spc="-5" dirty="0">
                <a:ea typeface="+mn-lt"/>
                <a:cs typeface="+mn-lt"/>
              </a:rPr>
              <a:t>,</a:t>
            </a:r>
            <a:r>
              <a:rPr lang="pt-BR" sz="1350" spc="-5" dirty="0">
                <a:ea typeface="+mn-lt"/>
                <a:cs typeface="+mn-lt"/>
              </a:rPr>
              <a:t> o ano continuou </a:t>
            </a:r>
            <a:r>
              <a:rPr lang="en-US" sz="1350" spc="-5" dirty="0" err="1">
                <a:ea typeface="+mn-lt"/>
                <a:cs typeface="+mn-lt"/>
              </a:rPr>
              <a:t>positivo</a:t>
            </a:r>
            <a:r>
              <a:rPr lang="pt-BR" sz="1350" spc="-5" dirty="0">
                <a:ea typeface="+mn-lt"/>
                <a:cs typeface="+mn-lt"/>
              </a:rPr>
              <a:t>, onde foi jogado 512 torneios pelo Time RTB (alto rendimento), conquistando 59 títulos em 103 finais disputadas.</a:t>
            </a:r>
            <a:r>
              <a:rPr lang="en-US" sz="1350" spc="-5" dirty="0">
                <a:ea typeface="+mn-lt"/>
                <a:cs typeface="+mn-lt"/>
              </a:rPr>
              <a:t> </a:t>
            </a:r>
            <a:r>
              <a:rPr lang="en-US" sz="1350" b="1" spc="-5" dirty="0">
                <a:latin typeface="Arial"/>
                <a:cs typeface="Arial"/>
              </a:rPr>
              <a:t>Bia Haddad </a:t>
            </a:r>
            <a:r>
              <a:rPr lang="en-US" sz="1350" b="1" spc="-5" dirty="0" err="1">
                <a:latin typeface="Arial"/>
                <a:cs typeface="Arial"/>
              </a:rPr>
              <a:t>conquistou</a:t>
            </a:r>
            <a:r>
              <a:rPr lang="pt-BR" sz="1350" b="1" spc="-5" dirty="0">
                <a:latin typeface="Arial"/>
                <a:cs typeface="Arial"/>
              </a:rPr>
              <a:t> 2 títulos WTA e foi semifinalista do Grand </a:t>
            </a:r>
            <a:r>
              <a:rPr lang="pt-BR" sz="1350" b="1" spc="-5" dirty="0" err="1">
                <a:latin typeface="Arial"/>
                <a:cs typeface="Arial"/>
              </a:rPr>
              <a:t>Slam</a:t>
            </a:r>
            <a:r>
              <a:rPr lang="pt-BR" sz="1350" b="1" spc="-5" dirty="0">
                <a:latin typeface="Arial"/>
                <a:cs typeface="Arial"/>
              </a:rPr>
              <a:t> Roland Garros e Luísa Stefani conquistou 4 títulos WTA e foi medalhista de ouro nos Jogos Pan-Americanos</a:t>
            </a:r>
            <a:r>
              <a:rPr lang="en-US" sz="1350" b="1" spc="-5" dirty="0">
                <a:latin typeface="Arial"/>
                <a:cs typeface="Arial"/>
              </a:rPr>
              <a:t>.</a:t>
            </a:r>
            <a:r>
              <a:rPr lang="pt-BR" sz="1350" b="1" spc="-5" dirty="0">
                <a:latin typeface="Arial"/>
                <a:cs typeface="Arial"/>
              </a:rPr>
              <a:t> Os atletas juvenis sub 14 e 16 anos conquistaram seus primeiros títulos ITF (categoria 18 anos), como </a:t>
            </a:r>
            <a:r>
              <a:rPr lang="pt-BR" sz="1350" b="1" spc="-5" dirty="0" err="1">
                <a:latin typeface="Arial"/>
                <a:cs typeface="Arial"/>
              </a:rPr>
              <a:t>Nauhany</a:t>
            </a:r>
            <a:r>
              <a:rPr lang="pt-BR" sz="1350" b="1" spc="-5" dirty="0">
                <a:latin typeface="Arial"/>
                <a:cs typeface="Arial"/>
              </a:rPr>
              <a:t> Silva, Pietra </a:t>
            </a:r>
            <a:r>
              <a:rPr lang="pt-BR" sz="1350" b="1" spc="-5" dirty="0" err="1">
                <a:latin typeface="Arial"/>
                <a:cs typeface="Arial"/>
              </a:rPr>
              <a:t>Rivoli</a:t>
            </a:r>
            <a:r>
              <a:rPr lang="pt-BR" sz="1350" b="1" spc="-5" dirty="0">
                <a:latin typeface="Arial"/>
                <a:cs typeface="Arial"/>
              </a:rPr>
              <a:t>, Ana </a:t>
            </a:r>
            <a:r>
              <a:rPr lang="pt-BR" sz="1350" b="1" spc="-5" dirty="0" err="1">
                <a:latin typeface="Arial"/>
                <a:cs typeface="Arial"/>
              </a:rPr>
              <a:t>Cuz</a:t>
            </a:r>
            <a:r>
              <a:rPr lang="pt-BR" sz="1350" b="1" spc="-5" dirty="0">
                <a:latin typeface="Arial"/>
                <a:cs typeface="Arial"/>
              </a:rPr>
              <a:t>, Pedro </a:t>
            </a:r>
            <a:r>
              <a:rPr lang="pt-BR" sz="1350" b="1" spc="-5" dirty="0" err="1">
                <a:latin typeface="Arial"/>
                <a:cs typeface="Arial"/>
              </a:rPr>
              <a:t>Chabalgoity</a:t>
            </a:r>
            <a:r>
              <a:rPr lang="pt-BR" sz="1350" b="1" spc="-5" dirty="0">
                <a:latin typeface="Arial"/>
                <a:cs typeface="Arial"/>
              </a:rPr>
              <a:t> e  Gustavo Albieri.</a:t>
            </a:r>
            <a:endParaRPr lang="pt-BR" sz="1350" spc="-5" dirty="0">
              <a:latin typeface="Arial"/>
              <a:cs typeface="Arial"/>
            </a:endParaRPr>
          </a:p>
          <a:p>
            <a:pPr marL="12700" marR="5080" algn="just"/>
            <a:endParaRPr lang="pt-BR" sz="1350" b="1" spc="-5" dirty="0">
              <a:latin typeface="Arial MT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57148" y="6260675"/>
            <a:ext cx="449478" cy="4660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-cell data - do not delete" hidden="1">
            <a:extLst>
              <a:ext uri="{FF2B5EF4-FFF2-40B4-BE49-F238E27FC236}">
                <a16:creationId xmlns:a16="http://schemas.microsoft.com/office/drawing/2014/main" id="{B87DAF86-045E-37F9-8253-838780CA98E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9223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425" imgH="424" progId="TCLayout.ActiveDocument.1">
                  <p:embed/>
                </p:oleObj>
              </mc:Choice>
              <mc:Fallback>
                <p:oleObj name="Slide do think-cell" r:id="rId3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169" y="4173"/>
            <a:ext cx="50380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Projeto</a:t>
            </a:r>
            <a:r>
              <a:rPr sz="3200" spc="-25" dirty="0"/>
              <a:t> </a:t>
            </a:r>
            <a:r>
              <a:rPr sz="3200" spc="-5" dirty="0"/>
              <a:t>Massificação</a:t>
            </a:r>
            <a:r>
              <a:rPr sz="3200" spc="-45" dirty="0"/>
              <a:t> </a:t>
            </a:r>
            <a:r>
              <a:rPr sz="3200" dirty="0"/>
              <a:t>do</a:t>
            </a:r>
            <a:r>
              <a:rPr sz="3200" spc="-10" dirty="0"/>
              <a:t> </a:t>
            </a:r>
            <a:r>
              <a:rPr sz="3200" spc="-5" dirty="0"/>
              <a:t>Tênis</a:t>
            </a:r>
            <a:endParaRPr sz="3200" dirty="0"/>
          </a:p>
        </p:txBody>
      </p:sp>
      <p:sp>
        <p:nvSpPr>
          <p:cNvPr id="3" name="object 3"/>
          <p:cNvSpPr/>
          <p:nvPr/>
        </p:nvSpPr>
        <p:spPr>
          <a:xfrm>
            <a:off x="0" y="3505199"/>
            <a:ext cx="370840" cy="3352800"/>
          </a:xfrm>
          <a:custGeom>
            <a:avLst/>
            <a:gdLst/>
            <a:ahLst/>
            <a:cxnLst/>
            <a:rect l="l" t="t" r="r" b="b"/>
            <a:pathLst>
              <a:path w="370840" h="3352800">
                <a:moveTo>
                  <a:pt x="370332" y="0"/>
                </a:moveTo>
                <a:lnTo>
                  <a:pt x="0" y="0"/>
                </a:lnTo>
                <a:lnTo>
                  <a:pt x="0" y="3352800"/>
                </a:lnTo>
                <a:lnTo>
                  <a:pt x="370332" y="3352800"/>
                </a:lnTo>
                <a:lnTo>
                  <a:pt x="370332" y="0"/>
                </a:lnTo>
                <a:close/>
              </a:path>
            </a:pathLst>
          </a:custGeom>
          <a:solidFill>
            <a:srgbClr val="CFDD2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9011411" y="-1"/>
            <a:ext cx="3180715" cy="6110547"/>
            <a:chOff x="9011411" y="0"/>
            <a:chExt cx="3180715" cy="5659120"/>
          </a:xfrm>
        </p:grpSpPr>
        <p:sp>
          <p:nvSpPr>
            <p:cNvPr id="5" name="object 5"/>
            <p:cNvSpPr/>
            <p:nvPr/>
          </p:nvSpPr>
          <p:spPr>
            <a:xfrm>
              <a:off x="11897867" y="0"/>
              <a:ext cx="294640" cy="2536190"/>
            </a:xfrm>
            <a:custGeom>
              <a:avLst/>
              <a:gdLst/>
              <a:ahLst/>
              <a:cxnLst/>
              <a:rect l="l" t="t" r="r" b="b"/>
              <a:pathLst>
                <a:path w="294640" h="2536190">
                  <a:moveTo>
                    <a:pt x="294131" y="0"/>
                  </a:moveTo>
                  <a:lnTo>
                    <a:pt x="0" y="0"/>
                  </a:lnTo>
                  <a:lnTo>
                    <a:pt x="0" y="2535936"/>
                  </a:lnTo>
                  <a:lnTo>
                    <a:pt x="294131" y="2535936"/>
                  </a:lnTo>
                  <a:lnTo>
                    <a:pt x="294131" y="0"/>
                  </a:lnTo>
                  <a:close/>
                </a:path>
              </a:pathLst>
            </a:custGeom>
            <a:solidFill>
              <a:srgbClr val="5F31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11411" y="0"/>
              <a:ext cx="3180588" cy="565861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05026" y="1412931"/>
            <a:ext cx="3486756" cy="2169184"/>
          </a:xfrm>
          <a:prstGeom prst="rect">
            <a:avLst/>
          </a:prstGeom>
        </p:spPr>
        <p:txBody>
          <a:bodyPr vert="horz" wrap="square" lIns="0" tIns="85725" rIns="0" bIns="0" rtlCol="0" anchor="t">
            <a:spAutoFit/>
          </a:bodyPr>
          <a:lstStyle/>
          <a:p>
            <a:pPr marL="33020">
              <a:lnSpc>
                <a:spcPct val="100000"/>
              </a:lnSpc>
              <a:spcBef>
                <a:spcPts val="675"/>
              </a:spcBef>
            </a:pPr>
            <a:r>
              <a:rPr lang="pt-BR" sz="3200" spc="-305" dirty="0">
                <a:solidFill>
                  <a:srgbClr val="5F2F92"/>
                </a:solidFill>
                <a:latin typeface="Segoe UI Semibold"/>
                <a:cs typeface="Segoe UI Semibold"/>
              </a:rPr>
              <a:t>33</a:t>
            </a:r>
            <a:r>
              <a:rPr sz="3200" dirty="0">
                <a:solidFill>
                  <a:srgbClr val="5F2F92"/>
                </a:solidFill>
                <a:latin typeface="Segoe UI Semibold"/>
                <a:cs typeface="Segoe UI Semibold"/>
              </a:rPr>
              <a:t>K</a:t>
            </a:r>
            <a:endParaRPr sz="3200" dirty="0">
              <a:latin typeface="Segoe UI Semibold"/>
              <a:cs typeface="Segoe UI Semibold"/>
            </a:endParaRPr>
          </a:p>
          <a:p>
            <a:pPr marL="12700" marR="5080">
              <a:spcBef>
                <a:spcPts val="365"/>
              </a:spcBef>
            </a:pP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De</a:t>
            </a:r>
            <a:r>
              <a:rPr sz="2000" spc="545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dirty="0" err="1">
                <a:solidFill>
                  <a:srgbClr val="5F2F92"/>
                </a:solidFill>
                <a:latin typeface="Segoe UI Semilight"/>
                <a:cs typeface="Segoe UI Semilight"/>
              </a:rPr>
              <a:t>crianças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spc="-5" dirty="0" err="1">
                <a:solidFill>
                  <a:srgbClr val="5F2F92"/>
                </a:solidFill>
                <a:latin typeface="Segoe UI Semilight"/>
                <a:cs typeface="Segoe UI Semilight"/>
              </a:rPr>
              <a:t>impactadas</a:t>
            </a:r>
            <a:r>
              <a:rPr lang="pt-BR"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 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dirty="0" err="1">
                <a:solidFill>
                  <a:srgbClr val="5F2F92"/>
                </a:solidFill>
                <a:latin typeface="Segoe UI Semilight"/>
                <a:cs typeface="Segoe UI Semilight"/>
              </a:rPr>
              <a:t>pelas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spc="-5" dirty="0" err="1">
                <a:solidFill>
                  <a:srgbClr val="5F2F92"/>
                </a:solidFill>
                <a:latin typeface="Segoe UI Semilight"/>
                <a:cs typeface="Segoe UI Semilight"/>
              </a:rPr>
              <a:t>fases</a:t>
            </a: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lang="pt-BR"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1, 2 e 3 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do </a:t>
            </a:r>
            <a:r>
              <a:rPr sz="2000" spc="-5" dirty="0" err="1">
                <a:solidFill>
                  <a:srgbClr val="5F2F92"/>
                </a:solidFill>
                <a:latin typeface="Segoe UI Semilight"/>
                <a:cs typeface="Segoe UI Semilight"/>
              </a:rPr>
              <a:t>projeto</a:t>
            </a:r>
            <a:r>
              <a:rPr lang="pt-BR"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 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dirty="0" err="1">
                <a:solidFill>
                  <a:srgbClr val="5F2F92"/>
                </a:solidFill>
                <a:latin typeface="Segoe UI Semilight"/>
                <a:cs typeface="Segoe UI Semilight"/>
              </a:rPr>
              <a:t>em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lang="pt-BR"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2021, 2022 e 2023 </a:t>
            </a:r>
            <a:r>
              <a:rPr sz="2000" spc="-5" dirty="0" err="1">
                <a:solidFill>
                  <a:srgbClr val="5F2F92"/>
                </a:solidFill>
                <a:latin typeface="Segoe UI Semilight"/>
                <a:cs typeface="Segoe UI Semilight"/>
              </a:rPr>
              <a:t>somando</a:t>
            </a:r>
            <a:r>
              <a:rPr lang="pt-BR"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 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spc="-10" dirty="0" err="1">
                <a:solidFill>
                  <a:srgbClr val="5F2F92"/>
                </a:solidFill>
                <a:latin typeface="Segoe UI Semilight"/>
                <a:cs typeface="Segoe UI Semilight"/>
              </a:rPr>
              <a:t>projetos</a:t>
            </a:r>
            <a:r>
              <a:rPr sz="2000" spc="-25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spc="-5" dirty="0" err="1">
                <a:solidFill>
                  <a:srgbClr val="5F2F92"/>
                </a:solidFill>
                <a:latin typeface="Segoe UI Semilight"/>
                <a:cs typeface="Segoe UI Semilight"/>
              </a:rPr>
              <a:t>federais</a:t>
            </a: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,</a:t>
            </a:r>
            <a:r>
              <a:rPr sz="2000" spc="-35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estaduais</a:t>
            </a:r>
            <a:r>
              <a:rPr sz="2000" spc="-35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e</a:t>
            </a:r>
            <a:r>
              <a:rPr lang="pt-BR"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 </a:t>
            </a:r>
            <a:r>
              <a:rPr sz="2000" spc="-535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municipais</a:t>
            </a:r>
            <a:endParaRPr sz="2000" dirty="0">
              <a:latin typeface="Segoe UI Semilight"/>
              <a:cs typeface="Segoe UI Semiligh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322391" y="1163685"/>
            <a:ext cx="880110" cy="805180"/>
            <a:chOff x="2322391" y="1163685"/>
            <a:chExt cx="880110" cy="805180"/>
          </a:xfrm>
        </p:grpSpPr>
        <p:sp>
          <p:nvSpPr>
            <p:cNvPr id="9" name="object 9"/>
            <p:cNvSpPr/>
            <p:nvPr/>
          </p:nvSpPr>
          <p:spPr>
            <a:xfrm>
              <a:off x="2322391" y="1163685"/>
              <a:ext cx="880110" cy="805180"/>
            </a:xfrm>
            <a:custGeom>
              <a:avLst/>
              <a:gdLst/>
              <a:ahLst/>
              <a:cxnLst/>
              <a:rect l="l" t="t" r="r" b="b"/>
              <a:pathLst>
                <a:path w="880110" h="805180">
                  <a:moveTo>
                    <a:pt x="641523" y="558800"/>
                  </a:moveTo>
                  <a:lnTo>
                    <a:pt x="540080" y="558800"/>
                  </a:lnTo>
                  <a:lnTo>
                    <a:pt x="585654" y="572769"/>
                  </a:lnTo>
                  <a:lnTo>
                    <a:pt x="638740" y="618489"/>
                  </a:lnTo>
                  <a:lnTo>
                    <a:pt x="630993" y="627379"/>
                  </a:lnTo>
                  <a:lnTo>
                    <a:pt x="810063" y="800100"/>
                  </a:lnTo>
                  <a:lnTo>
                    <a:pt x="818276" y="805179"/>
                  </a:lnTo>
                  <a:lnTo>
                    <a:pt x="827097" y="805179"/>
                  </a:lnTo>
                  <a:lnTo>
                    <a:pt x="873944" y="762000"/>
                  </a:lnTo>
                  <a:lnTo>
                    <a:pt x="879849" y="745489"/>
                  </a:lnTo>
                  <a:lnTo>
                    <a:pt x="877480" y="736600"/>
                  </a:lnTo>
                  <a:lnTo>
                    <a:pt x="871658" y="728979"/>
                  </a:lnTo>
                  <a:lnTo>
                    <a:pt x="685776" y="582929"/>
                  </a:lnTo>
                  <a:lnTo>
                    <a:pt x="669474" y="582929"/>
                  </a:lnTo>
                  <a:lnTo>
                    <a:pt x="641523" y="558800"/>
                  </a:lnTo>
                  <a:close/>
                </a:path>
                <a:path w="880110" h="805180">
                  <a:moveTo>
                    <a:pt x="676078" y="575309"/>
                  </a:moveTo>
                  <a:lnTo>
                    <a:pt x="669474" y="582929"/>
                  </a:lnTo>
                  <a:lnTo>
                    <a:pt x="685776" y="582929"/>
                  </a:lnTo>
                  <a:lnTo>
                    <a:pt x="676078" y="575309"/>
                  </a:lnTo>
                  <a:close/>
                </a:path>
                <a:path w="880110" h="805180">
                  <a:moveTo>
                    <a:pt x="257073" y="0"/>
                  </a:moveTo>
                  <a:lnTo>
                    <a:pt x="211285" y="2539"/>
                  </a:lnTo>
                  <a:lnTo>
                    <a:pt x="167270" y="11429"/>
                  </a:lnTo>
                  <a:lnTo>
                    <a:pt x="126060" y="26669"/>
                  </a:lnTo>
                  <a:lnTo>
                    <a:pt x="88689" y="49529"/>
                  </a:lnTo>
                  <a:lnTo>
                    <a:pt x="56191" y="80009"/>
                  </a:lnTo>
                  <a:lnTo>
                    <a:pt x="30573" y="115569"/>
                  </a:lnTo>
                  <a:lnTo>
                    <a:pt x="12866" y="156209"/>
                  </a:lnTo>
                  <a:lnTo>
                    <a:pt x="2754" y="199389"/>
                  </a:lnTo>
                  <a:lnTo>
                    <a:pt x="0" y="242569"/>
                  </a:lnTo>
                  <a:lnTo>
                    <a:pt x="33" y="245109"/>
                  </a:lnTo>
                  <a:lnTo>
                    <a:pt x="4041" y="289559"/>
                  </a:lnTo>
                  <a:lnTo>
                    <a:pt x="14805" y="335279"/>
                  </a:lnTo>
                  <a:lnTo>
                    <a:pt x="31892" y="379729"/>
                  </a:lnTo>
                  <a:lnTo>
                    <a:pt x="54984" y="421639"/>
                  </a:lnTo>
                  <a:lnTo>
                    <a:pt x="83763" y="461009"/>
                  </a:lnTo>
                  <a:lnTo>
                    <a:pt x="117913" y="495300"/>
                  </a:lnTo>
                  <a:lnTo>
                    <a:pt x="158543" y="524509"/>
                  </a:lnTo>
                  <a:lnTo>
                    <a:pt x="201737" y="547369"/>
                  </a:lnTo>
                  <a:lnTo>
                    <a:pt x="246611" y="562609"/>
                  </a:lnTo>
                  <a:lnTo>
                    <a:pt x="292279" y="571500"/>
                  </a:lnTo>
                  <a:lnTo>
                    <a:pt x="337855" y="571500"/>
                  </a:lnTo>
                  <a:lnTo>
                    <a:pt x="382454" y="566419"/>
                  </a:lnTo>
                  <a:lnTo>
                    <a:pt x="409596" y="562609"/>
                  </a:lnTo>
                  <a:lnTo>
                    <a:pt x="471766" y="558800"/>
                  </a:lnTo>
                  <a:lnTo>
                    <a:pt x="641523" y="558800"/>
                  </a:lnTo>
                  <a:lnTo>
                    <a:pt x="616515" y="537209"/>
                  </a:lnTo>
                  <a:lnTo>
                    <a:pt x="610891" y="524509"/>
                  </a:lnTo>
                  <a:lnTo>
                    <a:pt x="306016" y="524509"/>
                  </a:lnTo>
                  <a:lnTo>
                    <a:pt x="297745" y="523239"/>
                  </a:lnTo>
                  <a:lnTo>
                    <a:pt x="301027" y="519429"/>
                  </a:lnTo>
                  <a:lnTo>
                    <a:pt x="270186" y="519429"/>
                  </a:lnTo>
                  <a:lnTo>
                    <a:pt x="257694" y="515619"/>
                  </a:lnTo>
                  <a:lnTo>
                    <a:pt x="245405" y="513079"/>
                  </a:lnTo>
                  <a:lnTo>
                    <a:pt x="233092" y="508000"/>
                  </a:lnTo>
                  <a:lnTo>
                    <a:pt x="220529" y="504189"/>
                  </a:lnTo>
                  <a:lnTo>
                    <a:pt x="231847" y="491489"/>
                  </a:lnTo>
                  <a:lnTo>
                    <a:pt x="198304" y="491489"/>
                  </a:lnTo>
                  <a:lnTo>
                    <a:pt x="188181" y="486409"/>
                  </a:lnTo>
                  <a:lnTo>
                    <a:pt x="178095" y="480059"/>
                  </a:lnTo>
                  <a:lnTo>
                    <a:pt x="168175" y="472439"/>
                  </a:lnTo>
                  <a:lnTo>
                    <a:pt x="158553" y="464819"/>
                  </a:lnTo>
                  <a:lnTo>
                    <a:pt x="170955" y="450850"/>
                  </a:lnTo>
                  <a:lnTo>
                    <a:pt x="141027" y="450850"/>
                  </a:lnTo>
                  <a:lnTo>
                    <a:pt x="132631" y="441959"/>
                  </a:lnTo>
                  <a:lnTo>
                    <a:pt x="124533" y="433069"/>
                  </a:lnTo>
                  <a:lnTo>
                    <a:pt x="116649" y="424179"/>
                  </a:lnTo>
                  <a:lnTo>
                    <a:pt x="108896" y="415289"/>
                  </a:lnTo>
                  <a:lnTo>
                    <a:pt x="125840" y="396239"/>
                  </a:lnTo>
                  <a:lnTo>
                    <a:pt x="95688" y="396239"/>
                  </a:lnTo>
                  <a:lnTo>
                    <a:pt x="88967" y="384809"/>
                  </a:lnTo>
                  <a:lnTo>
                    <a:pt x="82781" y="373379"/>
                  </a:lnTo>
                  <a:lnTo>
                    <a:pt x="77239" y="361950"/>
                  </a:lnTo>
                  <a:lnTo>
                    <a:pt x="72447" y="351789"/>
                  </a:lnTo>
                  <a:lnTo>
                    <a:pt x="93359" y="327659"/>
                  </a:lnTo>
                  <a:lnTo>
                    <a:pt x="62541" y="327659"/>
                  </a:lnTo>
                  <a:lnTo>
                    <a:pt x="58572" y="314959"/>
                  </a:lnTo>
                  <a:lnTo>
                    <a:pt x="55365" y="302259"/>
                  </a:lnTo>
                  <a:lnTo>
                    <a:pt x="52825" y="290829"/>
                  </a:lnTo>
                  <a:lnTo>
                    <a:pt x="50857" y="279400"/>
                  </a:lnTo>
                  <a:lnTo>
                    <a:pt x="87623" y="279400"/>
                  </a:lnTo>
                  <a:lnTo>
                    <a:pt x="61144" y="256539"/>
                  </a:lnTo>
                  <a:lnTo>
                    <a:pt x="79881" y="234950"/>
                  </a:lnTo>
                  <a:lnTo>
                    <a:pt x="47809" y="234950"/>
                  </a:lnTo>
                  <a:lnTo>
                    <a:pt x="48319" y="222250"/>
                  </a:lnTo>
                  <a:lnTo>
                    <a:pt x="49603" y="210819"/>
                  </a:lnTo>
                  <a:lnTo>
                    <a:pt x="51577" y="199389"/>
                  </a:lnTo>
                  <a:lnTo>
                    <a:pt x="54159" y="187959"/>
                  </a:lnTo>
                  <a:lnTo>
                    <a:pt x="119369" y="187959"/>
                  </a:lnTo>
                  <a:lnTo>
                    <a:pt x="120471" y="186689"/>
                  </a:lnTo>
                  <a:lnTo>
                    <a:pt x="89592" y="186689"/>
                  </a:lnTo>
                  <a:lnTo>
                    <a:pt x="61906" y="162559"/>
                  </a:lnTo>
                  <a:lnTo>
                    <a:pt x="66714" y="151129"/>
                  </a:lnTo>
                  <a:lnTo>
                    <a:pt x="78140" y="129539"/>
                  </a:lnTo>
                  <a:lnTo>
                    <a:pt x="85020" y="120650"/>
                  </a:lnTo>
                  <a:lnTo>
                    <a:pt x="121109" y="120650"/>
                  </a:lnTo>
                  <a:lnTo>
                    <a:pt x="100514" y="102869"/>
                  </a:lnTo>
                  <a:lnTo>
                    <a:pt x="109239" y="93979"/>
                  </a:lnTo>
                  <a:lnTo>
                    <a:pt x="118691" y="87629"/>
                  </a:lnTo>
                  <a:lnTo>
                    <a:pt x="128642" y="80009"/>
                  </a:lnTo>
                  <a:lnTo>
                    <a:pt x="138868" y="73659"/>
                  </a:lnTo>
                  <a:lnTo>
                    <a:pt x="175707" y="73659"/>
                  </a:lnTo>
                  <a:lnTo>
                    <a:pt x="161728" y="62229"/>
                  </a:lnTo>
                  <a:lnTo>
                    <a:pt x="172991" y="57150"/>
                  </a:lnTo>
                  <a:lnTo>
                    <a:pt x="184302" y="54609"/>
                  </a:lnTo>
                  <a:lnTo>
                    <a:pt x="195660" y="50800"/>
                  </a:lnTo>
                  <a:lnTo>
                    <a:pt x="207067" y="49529"/>
                  </a:lnTo>
                  <a:lnTo>
                    <a:pt x="254903" y="49529"/>
                  </a:lnTo>
                  <a:lnTo>
                    <a:pt x="252025" y="46989"/>
                  </a:lnTo>
                  <a:lnTo>
                    <a:pt x="420738" y="46989"/>
                  </a:lnTo>
                  <a:lnTo>
                    <a:pt x="394738" y="33019"/>
                  </a:lnTo>
                  <a:lnTo>
                    <a:pt x="349833" y="15239"/>
                  </a:lnTo>
                  <a:lnTo>
                    <a:pt x="303600" y="3809"/>
                  </a:lnTo>
                  <a:lnTo>
                    <a:pt x="257073" y="0"/>
                  </a:lnTo>
                  <a:close/>
                </a:path>
                <a:path w="880110" h="805180">
                  <a:moveTo>
                    <a:pt x="348585" y="506729"/>
                  </a:moveTo>
                  <a:lnTo>
                    <a:pt x="311969" y="506729"/>
                  </a:lnTo>
                  <a:lnTo>
                    <a:pt x="332162" y="524509"/>
                  </a:lnTo>
                  <a:lnTo>
                    <a:pt x="610891" y="524509"/>
                  </a:lnTo>
                  <a:lnTo>
                    <a:pt x="609204" y="520700"/>
                  </a:lnTo>
                  <a:lnTo>
                    <a:pt x="365182" y="520700"/>
                  </a:lnTo>
                  <a:lnTo>
                    <a:pt x="348585" y="506729"/>
                  </a:lnTo>
                  <a:close/>
                </a:path>
                <a:path w="880110" h="805180">
                  <a:moveTo>
                    <a:pt x="394739" y="453389"/>
                  </a:moveTo>
                  <a:lnTo>
                    <a:pt x="358197" y="453389"/>
                  </a:lnTo>
                  <a:lnTo>
                    <a:pt x="417379" y="504189"/>
                  </a:lnTo>
                  <a:lnTo>
                    <a:pt x="391423" y="514350"/>
                  </a:lnTo>
                  <a:lnTo>
                    <a:pt x="378320" y="518159"/>
                  </a:lnTo>
                  <a:lnTo>
                    <a:pt x="365182" y="520700"/>
                  </a:lnTo>
                  <a:lnTo>
                    <a:pt x="609204" y="520700"/>
                  </a:lnTo>
                  <a:lnTo>
                    <a:pt x="597393" y="494029"/>
                  </a:lnTo>
                  <a:lnTo>
                    <a:pt x="597206" y="492759"/>
                  </a:lnTo>
                  <a:lnTo>
                    <a:pt x="439096" y="492759"/>
                  </a:lnTo>
                  <a:lnTo>
                    <a:pt x="394739" y="453389"/>
                  </a:lnTo>
                  <a:close/>
                </a:path>
                <a:path w="880110" h="805180">
                  <a:moveTo>
                    <a:pt x="296242" y="461009"/>
                  </a:moveTo>
                  <a:lnTo>
                    <a:pt x="259010" y="461009"/>
                  </a:lnTo>
                  <a:lnTo>
                    <a:pt x="294316" y="491489"/>
                  </a:lnTo>
                  <a:lnTo>
                    <a:pt x="270186" y="519429"/>
                  </a:lnTo>
                  <a:lnTo>
                    <a:pt x="301027" y="519429"/>
                  </a:lnTo>
                  <a:lnTo>
                    <a:pt x="311969" y="506729"/>
                  </a:lnTo>
                  <a:lnTo>
                    <a:pt x="348585" y="506729"/>
                  </a:lnTo>
                  <a:lnTo>
                    <a:pt x="327463" y="488950"/>
                  </a:lnTo>
                  <a:lnTo>
                    <a:pt x="340634" y="473709"/>
                  </a:lnTo>
                  <a:lnTo>
                    <a:pt x="310953" y="473709"/>
                  </a:lnTo>
                  <a:lnTo>
                    <a:pt x="296242" y="461009"/>
                  </a:lnTo>
                  <a:close/>
                </a:path>
                <a:path w="880110" h="805180">
                  <a:moveTo>
                    <a:pt x="442914" y="401319"/>
                  </a:moveTo>
                  <a:lnTo>
                    <a:pt x="405568" y="401319"/>
                  </a:lnTo>
                  <a:lnTo>
                    <a:pt x="476180" y="462279"/>
                  </a:lnTo>
                  <a:lnTo>
                    <a:pt x="467653" y="471169"/>
                  </a:lnTo>
                  <a:lnTo>
                    <a:pt x="458638" y="478789"/>
                  </a:lnTo>
                  <a:lnTo>
                    <a:pt x="449123" y="485139"/>
                  </a:lnTo>
                  <a:lnTo>
                    <a:pt x="439096" y="492759"/>
                  </a:lnTo>
                  <a:lnTo>
                    <a:pt x="597206" y="492759"/>
                  </a:lnTo>
                  <a:lnTo>
                    <a:pt x="589897" y="443229"/>
                  </a:lnTo>
                  <a:lnTo>
                    <a:pt x="491547" y="443229"/>
                  </a:lnTo>
                  <a:lnTo>
                    <a:pt x="442914" y="401319"/>
                  </a:lnTo>
                  <a:close/>
                </a:path>
                <a:path w="880110" h="805180">
                  <a:moveTo>
                    <a:pt x="240542" y="412750"/>
                  </a:moveTo>
                  <a:lnTo>
                    <a:pt x="204781" y="412750"/>
                  </a:lnTo>
                  <a:lnTo>
                    <a:pt x="240087" y="444500"/>
                  </a:lnTo>
                  <a:lnTo>
                    <a:pt x="198304" y="491489"/>
                  </a:lnTo>
                  <a:lnTo>
                    <a:pt x="231847" y="491489"/>
                  </a:lnTo>
                  <a:lnTo>
                    <a:pt x="259010" y="461009"/>
                  </a:lnTo>
                  <a:lnTo>
                    <a:pt x="296242" y="461009"/>
                  </a:lnTo>
                  <a:lnTo>
                    <a:pt x="275647" y="443229"/>
                  </a:lnTo>
                  <a:lnTo>
                    <a:pt x="288855" y="426719"/>
                  </a:lnTo>
                  <a:lnTo>
                    <a:pt x="256724" y="426719"/>
                  </a:lnTo>
                  <a:lnTo>
                    <a:pt x="240542" y="412750"/>
                  </a:lnTo>
                  <a:close/>
                </a:path>
                <a:path w="880110" h="805180">
                  <a:moveTo>
                    <a:pt x="341073" y="406400"/>
                  </a:moveTo>
                  <a:lnTo>
                    <a:pt x="305111" y="406400"/>
                  </a:lnTo>
                  <a:lnTo>
                    <a:pt x="341687" y="438150"/>
                  </a:lnTo>
                  <a:lnTo>
                    <a:pt x="310953" y="473709"/>
                  </a:lnTo>
                  <a:lnTo>
                    <a:pt x="340634" y="473709"/>
                  </a:lnTo>
                  <a:lnTo>
                    <a:pt x="358197" y="453389"/>
                  </a:lnTo>
                  <a:lnTo>
                    <a:pt x="394739" y="453389"/>
                  </a:lnTo>
                  <a:lnTo>
                    <a:pt x="374707" y="435609"/>
                  </a:lnTo>
                  <a:lnTo>
                    <a:pt x="389566" y="419100"/>
                  </a:lnTo>
                  <a:lnTo>
                    <a:pt x="355784" y="419100"/>
                  </a:lnTo>
                  <a:lnTo>
                    <a:pt x="341073" y="406400"/>
                  </a:lnTo>
                  <a:close/>
                </a:path>
                <a:path w="880110" h="805180">
                  <a:moveTo>
                    <a:pt x="189054" y="367029"/>
                  </a:moveTo>
                  <a:lnTo>
                    <a:pt x="151822" y="367029"/>
                  </a:lnTo>
                  <a:lnTo>
                    <a:pt x="187128" y="397509"/>
                  </a:lnTo>
                  <a:lnTo>
                    <a:pt x="141027" y="450850"/>
                  </a:lnTo>
                  <a:lnTo>
                    <a:pt x="170955" y="450850"/>
                  </a:lnTo>
                  <a:lnTo>
                    <a:pt x="204781" y="412750"/>
                  </a:lnTo>
                  <a:lnTo>
                    <a:pt x="240542" y="412750"/>
                  </a:lnTo>
                  <a:lnTo>
                    <a:pt x="221418" y="396239"/>
                  </a:lnTo>
                  <a:lnTo>
                    <a:pt x="235687" y="379729"/>
                  </a:lnTo>
                  <a:lnTo>
                    <a:pt x="203765" y="379729"/>
                  </a:lnTo>
                  <a:lnTo>
                    <a:pt x="189054" y="367029"/>
                  </a:lnTo>
                  <a:close/>
                </a:path>
                <a:path w="880110" h="805180">
                  <a:moveTo>
                    <a:pt x="488968" y="346709"/>
                  </a:moveTo>
                  <a:lnTo>
                    <a:pt x="451669" y="346709"/>
                  </a:lnTo>
                  <a:lnTo>
                    <a:pt x="517201" y="402589"/>
                  </a:lnTo>
                  <a:lnTo>
                    <a:pt x="511621" y="414019"/>
                  </a:lnTo>
                  <a:lnTo>
                    <a:pt x="505707" y="424179"/>
                  </a:lnTo>
                  <a:lnTo>
                    <a:pt x="499127" y="434339"/>
                  </a:lnTo>
                  <a:lnTo>
                    <a:pt x="491547" y="443229"/>
                  </a:lnTo>
                  <a:lnTo>
                    <a:pt x="589897" y="443229"/>
                  </a:lnTo>
                  <a:lnTo>
                    <a:pt x="587273" y="425450"/>
                  </a:lnTo>
                  <a:lnTo>
                    <a:pt x="584270" y="378459"/>
                  </a:lnTo>
                  <a:lnTo>
                    <a:pt x="526091" y="378459"/>
                  </a:lnTo>
                  <a:lnTo>
                    <a:pt x="488968" y="346709"/>
                  </a:lnTo>
                  <a:close/>
                </a:path>
                <a:path w="880110" h="805180">
                  <a:moveTo>
                    <a:pt x="289384" y="360679"/>
                  </a:moveTo>
                  <a:lnTo>
                    <a:pt x="252152" y="360679"/>
                  </a:lnTo>
                  <a:lnTo>
                    <a:pt x="287458" y="391159"/>
                  </a:lnTo>
                  <a:lnTo>
                    <a:pt x="256724" y="426719"/>
                  </a:lnTo>
                  <a:lnTo>
                    <a:pt x="288855" y="426719"/>
                  </a:lnTo>
                  <a:lnTo>
                    <a:pt x="305111" y="406400"/>
                  </a:lnTo>
                  <a:lnTo>
                    <a:pt x="341073" y="406400"/>
                  </a:lnTo>
                  <a:lnTo>
                    <a:pt x="320478" y="388619"/>
                  </a:lnTo>
                  <a:lnTo>
                    <a:pt x="333704" y="373379"/>
                  </a:lnTo>
                  <a:lnTo>
                    <a:pt x="304095" y="373379"/>
                  </a:lnTo>
                  <a:lnTo>
                    <a:pt x="289384" y="360679"/>
                  </a:lnTo>
                  <a:close/>
                </a:path>
                <a:path w="880110" h="805180">
                  <a:moveTo>
                    <a:pt x="387620" y="353059"/>
                  </a:moveTo>
                  <a:lnTo>
                    <a:pt x="351339" y="353059"/>
                  </a:lnTo>
                  <a:lnTo>
                    <a:pt x="386645" y="384809"/>
                  </a:lnTo>
                  <a:lnTo>
                    <a:pt x="355784" y="419100"/>
                  </a:lnTo>
                  <a:lnTo>
                    <a:pt x="389566" y="419100"/>
                  </a:lnTo>
                  <a:lnTo>
                    <a:pt x="405568" y="401319"/>
                  </a:lnTo>
                  <a:lnTo>
                    <a:pt x="442914" y="401319"/>
                  </a:lnTo>
                  <a:lnTo>
                    <a:pt x="420808" y="382269"/>
                  </a:lnTo>
                  <a:lnTo>
                    <a:pt x="434034" y="367029"/>
                  </a:lnTo>
                  <a:lnTo>
                    <a:pt x="403155" y="367029"/>
                  </a:lnTo>
                  <a:lnTo>
                    <a:pt x="387620" y="353059"/>
                  </a:lnTo>
                  <a:close/>
                </a:path>
                <a:path w="880110" h="805180">
                  <a:moveTo>
                    <a:pt x="134825" y="321309"/>
                  </a:moveTo>
                  <a:lnTo>
                    <a:pt x="98863" y="321309"/>
                  </a:lnTo>
                  <a:lnTo>
                    <a:pt x="134169" y="351789"/>
                  </a:lnTo>
                  <a:lnTo>
                    <a:pt x="95688" y="396239"/>
                  </a:lnTo>
                  <a:lnTo>
                    <a:pt x="125840" y="396239"/>
                  </a:lnTo>
                  <a:lnTo>
                    <a:pt x="151822" y="367029"/>
                  </a:lnTo>
                  <a:lnTo>
                    <a:pt x="189054" y="367029"/>
                  </a:lnTo>
                  <a:lnTo>
                    <a:pt x="168459" y="349250"/>
                  </a:lnTo>
                  <a:lnTo>
                    <a:pt x="181630" y="334009"/>
                  </a:lnTo>
                  <a:lnTo>
                    <a:pt x="149536" y="334009"/>
                  </a:lnTo>
                  <a:lnTo>
                    <a:pt x="134825" y="321309"/>
                  </a:lnTo>
                  <a:close/>
                </a:path>
                <a:path w="880110" h="805180">
                  <a:moveTo>
                    <a:pt x="234331" y="313689"/>
                  </a:moveTo>
                  <a:lnTo>
                    <a:pt x="199193" y="313689"/>
                  </a:lnTo>
                  <a:lnTo>
                    <a:pt x="234499" y="345439"/>
                  </a:lnTo>
                  <a:lnTo>
                    <a:pt x="203765" y="379729"/>
                  </a:lnTo>
                  <a:lnTo>
                    <a:pt x="235687" y="379729"/>
                  </a:lnTo>
                  <a:lnTo>
                    <a:pt x="252152" y="360679"/>
                  </a:lnTo>
                  <a:lnTo>
                    <a:pt x="289384" y="360679"/>
                  </a:lnTo>
                  <a:lnTo>
                    <a:pt x="268789" y="342900"/>
                  </a:lnTo>
                  <a:lnTo>
                    <a:pt x="281960" y="327659"/>
                  </a:lnTo>
                  <a:lnTo>
                    <a:pt x="249866" y="327659"/>
                  </a:lnTo>
                  <a:lnTo>
                    <a:pt x="234331" y="313689"/>
                  </a:lnTo>
                  <a:close/>
                </a:path>
                <a:path w="880110" h="805180">
                  <a:moveTo>
                    <a:pt x="582466" y="293369"/>
                  </a:moveTo>
                  <a:lnTo>
                    <a:pt x="499040" y="293369"/>
                  </a:lnTo>
                  <a:lnTo>
                    <a:pt x="535489" y="323850"/>
                  </a:lnTo>
                  <a:lnTo>
                    <a:pt x="534270" y="337819"/>
                  </a:lnTo>
                  <a:lnTo>
                    <a:pt x="532218" y="351789"/>
                  </a:lnTo>
                  <a:lnTo>
                    <a:pt x="529452" y="365759"/>
                  </a:lnTo>
                  <a:lnTo>
                    <a:pt x="526091" y="378459"/>
                  </a:lnTo>
                  <a:lnTo>
                    <a:pt x="584270" y="378459"/>
                  </a:lnTo>
                  <a:lnTo>
                    <a:pt x="583296" y="363219"/>
                  </a:lnTo>
                  <a:lnTo>
                    <a:pt x="582639" y="337819"/>
                  </a:lnTo>
                  <a:lnTo>
                    <a:pt x="582532" y="313689"/>
                  </a:lnTo>
                  <a:lnTo>
                    <a:pt x="582466" y="293369"/>
                  </a:lnTo>
                  <a:close/>
                </a:path>
                <a:path w="880110" h="805180">
                  <a:moveTo>
                    <a:pt x="335565" y="307339"/>
                  </a:moveTo>
                  <a:lnTo>
                    <a:pt x="299523" y="307339"/>
                  </a:lnTo>
                  <a:lnTo>
                    <a:pt x="334829" y="337819"/>
                  </a:lnTo>
                  <a:lnTo>
                    <a:pt x="304095" y="373379"/>
                  </a:lnTo>
                  <a:lnTo>
                    <a:pt x="333704" y="373379"/>
                  </a:lnTo>
                  <a:lnTo>
                    <a:pt x="351339" y="353059"/>
                  </a:lnTo>
                  <a:lnTo>
                    <a:pt x="387620" y="353059"/>
                  </a:lnTo>
                  <a:lnTo>
                    <a:pt x="367849" y="335279"/>
                  </a:lnTo>
                  <a:lnTo>
                    <a:pt x="381565" y="320039"/>
                  </a:lnTo>
                  <a:lnTo>
                    <a:pt x="350196" y="320039"/>
                  </a:lnTo>
                  <a:lnTo>
                    <a:pt x="335565" y="307339"/>
                  </a:lnTo>
                  <a:close/>
                </a:path>
                <a:path w="880110" h="805180">
                  <a:moveTo>
                    <a:pt x="435895" y="300989"/>
                  </a:moveTo>
                  <a:lnTo>
                    <a:pt x="398710" y="300989"/>
                  </a:lnTo>
                  <a:lnTo>
                    <a:pt x="434016" y="331469"/>
                  </a:lnTo>
                  <a:lnTo>
                    <a:pt x="403155" y="367029"/>
                  </a:lnTo>
                  <a:lnTo>
                    <a:pt x="434034" y="367029"/>
                  </a:lnTo>
                  <a:lnTo>
                    <a:pt x="451669" y="346709"/>
                  </a:lnTo>
                  <a:lnTo>
                    <a:pt x="488968" y="346709"/>
                  </a:lnTo>
                  <a:lnTo>
                    <a:pt x="468179" y="328929"/>
                  </a:lnTo>
                  <a:lnTo>
                    <a:pt x="481405" y="313689"/>
                  </a:lnTo>
                  <a:lnTo>
                    <a:pt x="450526" y="313689"/>
                  </a:lnTo>
                  <a:lnTo>
                    <a:pt x="435895" y="300989"/>
                  </a:lnTo>
                  <a:close/>
                </a:path>
                <a:path w="880110" h="805180">
                  <a:moveTo>
                    <a:pt x="180926" y="266700"/>
                  </a:moveTo>
                  <a:lnTo>
                    <a:pt x="144964" y="266700"/>
                  </a:lnTo>
                  <a:lnTo>
                    <a:pt x="180270" y="297179"/>
                  </a:lnTo>
                  <a:lnTo>
                    <a:pt x="149536" y="334009"/>
                  </a:lnTo>
                  <a:lnTo>
                    <a:pt x="181630" y="334009"/>
                  </a:lnTo>
                  <a:lnTo>
                    <a:pt x="199193" y="313689"/>
                  </a:lnTo>
                  <a:lnTo>
                    <a:pt x="234331" y="313689"/>
                  </a:lnTo>
                  <a:lnTo>
                    <a:pt x="214560" y="295909"/>
                  </a:lnTo>
                  <a:lnTo>
                    <a:pt x="228829" y="279400"/>
                  </a:lnTo>
                  <a:lnTo>
                    <a:pt x="195637" y="279400"/>
                  </a:lnTo>
                  <a:lnTo>
                    <a:pt x="180926" y="266700"/>
                  </a:lnTo>
                  <a:close/>
                </a:path>
                <a:path w="880110" h="805180">
                  <a:moveTo>
                    <a:pt x="87623" y="279400"/>
                  </a:moveTo>
                  <a:lnTo>
                    <a:pt x="50857" y="279400"/>
                  </a:lnTo>
                  <a:lnTo>
                    <a:pt x="81210" y="306069"/>
                  </a:lnTo>
                  <a:lnTo>
                    <a:pt x="62541" y="327659"/>
                  </a:lnTo>
                  <a:lnTo>
                    <a:pt x="93359" y="327659"/>
                  </a:lnTo>
                  <a:lnTo>
                    <a:pt x="98863" y="321309"/>
                  </a:lnTo>
                  <a:lnTo>
                    <a:pt x="134825" y="321309"/>
                  </a:lnTo>
                  <a:lnTo>
                    <a:pt x="114230" y="303529"/>
                  </a:lnTo>
                  <a:lnTo>
                    <a:pt x="128007" y="287019"/>
                  </a:lnTo>
                  <a:lnTo>
                    <a:pt x="96450" y="287019"/>
                  </a:lnTo>
                  <a:lnTo>
                    <a:pt x="87623" y="279400"/>
                  </a:lnTo>
                  <a:close/>
                </a:path>
                <a:path w="880110" h="805180">
                  <a:moveTo>
                    <a:pt x="281256" y="260350"/>
                  </a:moveTo>
                  <a:lnTo>
                    <a:pt x="245294" y="260350"/>
                  </a:lnTo>
                  <a:lnTo>
                    <a:pt x="280600" y="290829"/>
                  </a:lnTo>
                  <a:lnTo>
                    <a:pt x="249866" y="327659"/>
                  </a:lnTo>
                  <a:lnTo>
                    <a:pt x="281960" y="327659"/>
                  </a:lnTo>
                  <a:lnTo>
                    <a:pt x="299523" y="307339"/>
                  </a:lnTo>
                  <a:lnTo>
                    <a:pt x="335565" y="307339"/>
                  </a:lnTo>
                  <a:lnTo>
                    <a:pt x="313620" y="288289"/>
                  </a:lnTo>
                  <a:lnTo>
                    <a:pt x="326846" y="273050"/>
                  </a:lnTo>
                  <a:lnTo>
                    <a:pt x="295967" y="273050"/>
                  </a:lnTo>
                  <a:lnTo>
                    <a:pt x="281256" y="260350"/>
                  </a:lnTo>
                  <a:close/>
                </a:path>
                <a:path w="880110" h="805180">
                  <a:moveTo>
                    <a:pt x="380762" y="252729"/>
                  </a:moveTo>
                  <a:lnTo>
                    <a:pt x="344481" y="252729"/>
                  </a:lnTo>
                  <a:lnTo>
                    <a:pt x="379787" y="284479"/>
                  </a:lnTo>
                  <a:lnTo>
                    <a:pt x="350196" y="320039"/>
                  </a:lnTo>
                  <a:lnTo>
                    <a:pt x="381565" y="320039"/>
                  </a:lnTo>
                  <a:lnTo>
                    <a:pt x="398710" y="300989"/>
                  </a:lnTo>
                  <a:lnTo>
                    <a:pt x="435895" y="300989"/>
                  </a:lnTo>
                  <a:lnTo>
                    <a:pt x="413950" y="281939"/>
                  </a:lnTo>
                  <a:lnTo>
                    <a:pt x="427176" y="266700"/>
                  </a:lnTo>
                  <a:lnTo>
                    <a:pt x="396297" y="266700"/>
                  </a:lnTo>
                  <a:lnTo>
                    <a:pt x="380762" y="252729"/>
                  </a:lnTo>
                  <a:close/>
                </a:path>
                <a:path w="880110" h="805180">
                  <a:moveTo>
                    <a:pt x="481916" y="246379"/>
                  </a:moveTo>
                  <a:lnTo>
                    <a:pt x="444811" y="246379"/>
                  </a:lnTo>
                  <a:lnTo>
                    <a:pt x="480117" y="276859"/>
                  </a:lnTo>
                  <a:lnTo>
                    <a:pt x="450526" y="313689"/>
                  </a:lnTo>
                  <a:lnTo>
                    <a:pt x="481405" y="313689"/>
                  </a:lnTo>
                  <a:lnTo>
                    <a:pt x="499040" y="293369"/>
                  </a:lnTo>
                  <a:lnTo>
                    <a:pt x="582466" y="293369"/>
                  </a:lnTo>
                  <a:lnTo>
                    <a:pt x="582462" y="292100"/>
                  </a:lnTo>
                  <a:lnTo>
                    <a:pt x="534473" y="292100"/>
                  </a:lnTo>
                  <a:lnTo>
                    <a:pt x="514280" y="274319"/>
                  </a:lnTo>
                  <a:lnTo>
                    <a:pt x="527527" y="259079"/>
                  </a:lnTo>
                  <a:lnTo>
                    <a:pt x="496627" y="259079"/>
                  </a:lnTo>
                  <a:lnTo>
                    <a:pt x="481916" y="246379"/>
                  </a:lnTo>
                  <a:close/>
                </a:path>
                <a:path w="880110" h="805180">
                  <a:moveTo>
                    <a:pt x="577068" y="257809"/>
                  </a:moveTo>
                  <a:lnTo>
                    <a:pt x="528631" y="257809"/>
                  </a:lnTo>
                  <a:lnTo>
                    <a:pt x="530615" y="266700"/>
                  </a:lnTo>
                  <a:lnTo>
                    <a:pt x="532028" y="275589"/>
                  </a:lnTo>
                  <a:lnTo>
                    <a:pt x="533203" y="284479"/>
                  </a:lnTo>
                  <a:lnTo>
                    <a:pt x="534473" y="292100"/>
                  </a:lnTo>
                  <a:lnTo>
                    <a:pt x="582462" y="292100"/>
                  </a:lnTo>
                  <a:lnTo>
                    <a:pt x="582458" y="290829"/>
                  </a:lnTo>
                  <a:lnTo>
                    <a:pt x="577068" y="257809"/>
                  </a:lnTo>
                  <a:close/>
                </a:path>
                <a:path w="880110" h="805180">
                  <a:moveTo>
                    <a:pt x="129311" y="220979"/>
                  </a:moveTo>
                  <a:lnTo>
                    <a:pt x="92005" y="220979"/>
                  </a:lnTo>
                  <a:lnTo>
                    <a:pt x="127311" y="251459"/>
                  </a:lnTo>
                  <a:lnTo>
                    <a:pt x="96450" y="287019"/>
                  </a:lnTo>
                  <a:lnTo>
                    <a:pt x="128007" y="287019"/>
                  </a:lnTo>
                  <a:lnTo>
                    <a:pt x="144964" y="266700"/>
                  </a:lnTo>
                  <a:lnTo>
                    <a:pt x="180926" y="266700"/>
                  </a:lnTo>
                  <a:lnTo>
                    <a:pt x="160331" y="248919"/>
                  </a:lnTo>
                  <a:lnTo>
                    <a:pt x="174600" y="232409"/>
                  </a:lnTo>
                  <a:lnTo>
                    <a:pt x="142551" y="232409"/>
                  </a:lnTo>
                  <a:lnTo>
                    <a:pt x="129311" y="220979"/>
                  </a:lnTo>
                  <a:close/>
                </a:path>
                <a:path w="880110" h="805180">
                  <a:moveTo>
                    <a:pt x="227473" y="213359"/>
                  </a:moveTo>
                  <a:lnTo>
                    <a:pt x="191065" y="213359"/>
                  </a:lnTo>
                  <a:lnTo>
                    <a:pt x="226371" y="245109"/>
                  </a:lnTo>
                  <a:lnTo>
                    <a:pt x="195637" y="279400"/>
                  </a:lnTo>
                  <a:lnTo>
                    <a:pt x="228829" y="279400"/>
                  </a:lnTo>
                  <a:lnTo>
                    <a:pt x="245294" y="260350"/>
                  </a:lnTo>
                  <a:lnTo>
                    <a:pt x="281256" y="260350"/>
                  </a:lnTo>
                  <a:lnTo>
                    <a:pt x="260661" y="242569"/>
                  </a:lnTo>
                  <a:lnTo>
                    <a:pt x="273832" y="227329"/>
                  </a:lnTo>
                  <a:lnTo>
                    <a:pt x="243008" y="227329"/>
                  </a:lnTo>
                  <a:lnTo>
                    <a:pt x="227473" y="213359"/>
                  </a:lnTo>
                  <a:close/>
                </a:path>
                <a:path w="880110" h="805180">
                  <a:moveTo>
                    <a:pt x="328627" y="207009"/>
                  </a:moveTo>
                  <a:lnTo>
                    <a:pt x="291395" y="207009"/>
                  </a:lnTo>
                  <a:lnTo>
                    <a:pt x="327971" y="237489"/>
                  </a:lnTo>
                  <a:lnTo>
                    <a:pt x="295967" y="273050"/>
                  </a:lnTo>
                  <a:lnTo>
                    <a:pt x="326846" y="273050"/>
                  </a:lnTo>
                  <a:lnTo>
                    <a:pt x="344481" y="252729"/>
                  </a:lnTo>
                  <a:lnTo>
                    <a:pt x="380762" y="252729"/>
                  </a:lnTo>
                  <a:lnTo>
                    <a:pt x="360991" y="234950"/>
                  </a:lnTo>
                  <a:lnTo>
                    <a:pt x="374650" y="219709"/>
                  </a:lnTo>
                  <a:lnTo>
                    <a:pt x="343338" y="219709"/>
                  </a:lnTo>
                  <a:lnTo>
                    <a:pt x="328627" y="207009"/>
                  </a:lnTo>
                  <a:close/>
                </a:path>
                <a:path w="880110" h="805180">
                  <a:moveTo>
                    <a:pt x="428957" y="200659"/>
                  </a:moveTo>
                  <a:lnTo>
                    <a:pt x="391725" y="200659"/>
                  </a:lnTo>
                  <a:lnTo>
                    <a:pt x="427031" y="231139"/>
                  </a:lnTo>
                  <a:lnTo>
                    <a:pt x="396297" y="266700"/>
                  </a:lnTo>
                  <a:lnTo>
                    <a:pt x="427176" y="266700"/>
                  </a:lnTo>
                  <a:lnTo>
                    <a:pt x="444811" y="246379"/>
                  </a:lnTo>
                  <a:lnTo>
                    <a:pt x="481916" y="246379"/>
                  </a:lnTo>
                  <a:lnTo>
                    <a:pt x="461321" y="228600"/>
                  </a:lnTo>
                  <a:lnTo>
                    <a:pt x="474514" y="213359"/>
                  </a:lnTo>
                  <a:lnTo>
                    <a:pt x="443668" y="213359"/>
                  </a:lnTo>
                  <a:lnTo>
                    <a:pt x="428957" y="200659"/>
                  </a:lnTo>
                  <a:close/>
                </a:path>
                <a:path w="880110" h="805180">
                  <a:moveTo>
                    <a:pt x="551880" y="184150"/>
                  </a:moveTo>
                  <a:lnTo>
                    <a:pt x="499802" y="184150"/>
                  </a:lnTo>
                  <a:lnTo>
                    <a:pt x="506364" y="195579"/>
                  </a:lnTo>
                  <a:lnTo>
                    <a:pt x="512200" y="207009"/>
                  </a:lnTo>
                  <a:lnTo>
                    <a:pt x="517393" y="219709"/>
                  </a:lnTo>
                  <a:lnTo>
                    <a:pt x="522027" y="231139"/>
                  </a:lnTo>
                  <a:lnTo>
                    <a:pt x="496627" y="259079"/>
                  </a:lnTo>
                  <a:lnTo>
                    <a:pt x="527527" y="259079"/>
                  </a:lnTo>
                  <a:lnTo>
                    <a:pt x="528631" y="257809"/>
                  </a:lnTo>
                  <a:lnTo>
                    <a:pt x="577068" y="257809"/>
                  </a:lnTo>
                  <a:lnTo>
                    <a:pt x="575202" y="246379"/>
                  </a:lnTo>
                  <a:lnTo>
                    <a:pt x="560905" y="201929"/>
                  </a:lnTo>
                  <a:lnTo>
                    <a:pt x="551880" y="184150"/>
                  </a:lnTo>
                  <a:close/>
                </a:path>
                <a:path w="880110" h="805180">
                  <a:moveTo>
                    <a:pt x="119369" y="187959"/>
                  </a:moveTo>
                  <a:lnTo>
                    <a:pt x="54159" y="187959"/>
                  </a:lnTo>
                  <a:lnTo>
                    <a:pt x="73082" y="204469"/>
                  </a:lnTo>
                  <a:lnTo>
                    <a:pt x="47809" y="234950"/>
                  </a:lnTo>
                  <a:lnTo>
                    <a:pt x="79881" y="234950"/>
                  </a:lnTo>
                  <a:lnTo>
                    <a:pt x="92005" y="220979"/>
                  </a:lnTo>
                  <a:lnTo>
                    <a:pt x="129311" y="220979"/>
                  </a:lnTo>
                  <a:lnTo>
                    <a:pt x="107245" y="201929"/>
                  </a:lnTo>
                  <a:lnTo>
                    <a:pt x="119369" y="187959"/>
                  </a:lnTo>
                  <a:close/>
                </a:path>
                <a:path w="880110" h="805180">
                  <a:moveTo>
                    <a:pt x="174068" y="166369"/>
                  </a:moveTo>
                  <a:lnTo>
                    <a:pt x="138106" y="166369"/>
                  </a:lnTo>
                  <a:lnTo>
                    <a:pt x="173412" y="196850"/>
                  </a:lnTo>
                  <a:lnTo>
                    <a:pt x="142551" y="232409"/>
                  </a:lnTo>
                  <a:lnTo>
                    <a:pt x="174600" y="232409"/>
                  </a:lnTo>
                  <a:lnTo>
                    <a:pt x="191065" y="213359"/>
                  </a:lnTo>
                  <a:lnTo>
                    <a:pt x="227473" y="213359"/>
                  </a:lnTo>
                  <a:lnTo>
                    <a:pt x="207702" y="195579"/>
                  </a:lnTo>
                  <a:lnTo>
                    <a:pt x="222500" y="179069"/>
                  </a:lnTo>
                  <a:lnTo>
                    <a:pt x="188779" y="179069"/>
                  </a:lnTo>
                  <a:lnTo>
                    <a:pt x="174068" y="166369"/>
                  </a:lnTo>
                  <a:close/>
                </a:path>
                <a:path w="880110" h="805180">
                  <a:moveTo>
                    <a:pt x="275869" y="161289"/>
                  </a:moveTo>
                  <a:lnTo>
                    <a:pt x="238436" y="161289"/>
                  </a:lnTo>
                  <a:lnTo>
                    <a:pt x="273742" y="191769"/>
                  </a:lnTo>
                  <a:lnTo>
                    <a:pt x="243008" y="227329"/>
                  </a:lnTo>
                  <a:lnTo>
                    <a:pt x="273832" y="227329"/>
                  </a:lnTo>
                  <a:lnTo>
                    <a:pt x="291395" y="207009"/>
                  </a:lnTo>
                  <a:lnTo>
                    <a:pt x="328627" y="207009"/>
                  </a:lnTo>
                  <a:lnTo>
                    <a:pt x="308032" y="189229"/>
                  </a:lnTo>
                  <a:lnTo>
                    <a:pt x="322301" y="172719"/>
                  </a:lnTo>
                  <a:lnTo>
                    <a:pt x="289109" y="172719"/>
                  </a:lnTo>
                  <a:lnTo>
                    <a:pt x="275869" y="161289"/>
                  </a:lnTo>
                  <a:close/>
                </a:path>
                <a:path w="880110" h="805180">
                  <a:moveTo>
                    <a:pt x="375316" y="153669"/>
                  </a:moveTo>
                  <a:lnTo>
                    <a:pt x="338766" y="153669"/>
                  </a:lnTo>
                  <a:lnTo>
                    <a:pt x="374072" y="184150"/>
                  </a:lnTo>
                  <a:lnTo>
                    <a:pt x="343338" y="219709"/>
                  </a:lnTo>
                  <a:lnTo>
                    <a:pt x="374650" y="219709"/>
                  </a:lnTo>
                  <a:lnTo>
                    <a:pt x="391725" y="200659"/>
                  </a:lnTo>
                  <a:lnTo>
                    <a:pt x="428957" y="200659"/>
                  </a:lnTo>
                  <a:lnTo>
                    <a:pt x="408362" y="182879"/>
                  </a:lnTo>
                  <a:lnTo>
                    <a:pt x="422631" y="166369"/>
                  </a:lnTo>
                  <a:lnTo>
                    <a:pt x="389439" y="166369"/>
                  </a:lnTo>
                  <a:lnTo>
                    <a:pt x="375316" y="153669"/>
                  </a:lnTo>
                  <a:close/>
                </a:path>
                <a:path w="880110" h="805180">
                  <a:moveTo>
                    <a:pt x="517816" y="129539"/>
                  </a:moveTo>
                  <a:lnTo>
                    <a:pt x="454463" y="129539"/>
                  </a:lnTo>
                  <a:lnTo>
                    <a:pt x="462859" y="138429"/>
                  </a:lnTo>
                  <a:lnTo>
                    <a:pt x="470957" y="147319"/>
                  </a:lnTo>
                  <a:lnTo>
                    <a:pt x="478841" y="156209"/>
                  </a:lnTo>
                  <a:lnTo>
                    <a:pt x="486594" y="165100"/>
                  </a:lnTo>
                  <a:lnTo>
                    <a:pt x="443668" y="213359"/>
                  </a:lnTo>
                  <a:lnTo>
                    <a:pt x="474514" y="213359"/>
                  </a:lnTo>
                  <a:lnTo>
                    <a:pt x="499802" y="184150"/>
                  </a:lnTo>
                  <a:lnTo>
                    <a:pt x="551880" y="184150"/>
                  </a:lnTo>
                  <a:lnTo>
                    <a:pt x="539633" y="160019"/>
                  </a:lnTo>
                  <a:lnTo>
                    <a:pt x="517816" y="129539"/>
                  </a:lnTo>
                  <a:close/>
                </a:path>
                <a:path w="880110" h="805180">
                  <a:moveTo>
                    <a:pt x="121109" y="120650"/>
                  </a:moveTo>
                  <a:lnTo>
                    <a:pt x="85020" y="120650"/>
                  </a:lnTo>
                  <a:lnTo>
                    <a:pt x="120453" y="151129"/>
                  </a:lnTo>
                  <a:lnTo>
                    <a:pt x="89592" y="186689"/>
                  </a:lnTo>
                  <a:lnTo>
                    <a:pt x="120471" y="186689"/>
                  </a:lnTo>
                  <a:lnTo>
                    <a:pt x="138106" y="166369"/>
                  </a:lnTo>
                  <a:lnTo>
                    <a:pt x="174068" y="166369"/>
                  </a:lnTo>
                  <a:lnTo>
                    <a:pt x="153473" y="148589"/>
                  </a:lnTo>
                  <a:lnTo>
                    <a:pt x="166644" y="133350"/>
                  </a:lnTo>
                  <a:lnTo>
                    <a:pt x="135820" y="133350"/>
                  </a:lnTo>
                  <a:lnTo>
                    <a:pt x="121109" y="120650"/>
                  </a:lnTo>
                  <a:close/>
                </a:path>
                <a:path w="880110" h="805180">
                  <a:moveTo>
                    <a:pt x="220615" y="113029"/>
                  </a:moveTo>
                  <a:lnTo>
                    <a:pt x="184207" y="113029"/>
                  </a:lnTo>
                  <a:lnTo>
                    <a:pt x="219513" y="144779"/>
                  </a:lnTo>
                  <a:lnTo>
                    <a:pt x="188779" y="179069"/>
                  </a:lnTo>
                  <a:lnTo>
                    <a:pt x="222500" y="179069"/>
                  </a:lnTo>
                  <a:lnTo>
                    <a:pt x="238436" y="161289"/>
                  </a:lnTo>
                  <a:lnTo>
                    <a:pt x="275869" y="161289"/>
                  </a:lnTo>
                  <a:lnTo>
                    <a:pt x="253803" y="142239"/>
                  </a:lnTo>
                  <a:lnTo>
                    <a:pt x="266974" y="127000"/>
                  </a:lnTo>
                  <a:lnTo>
                    <a:pt x="236150" y="127000"/>
                  </a:lnTo>
                  <a:lnTo>
                    <a:pt x="220615" y="113029"/>
                  </a:lnTo>
                  <a:close/>
                </a:path>
                <a:path w="880110" h="805180">
                  <a:moveTo>
                    <a:pt x="321769" y="106679"/>
                  </a:moveTo>
                  <a:lnTo>
                    <a:pt x="284537" y="106679"/>
                  </a:lnTo>
                  <a:lnTo>
                    <a:pt x="321113" y="137159"/>
                  </a:lnTo>
                  <a:lnTo>
                    <a:pt x="289109" y="172719"/>
                  </a:lnTo>
                  <a:lnTo>
                    <a:pt x="322301" y="172719"/>
                  </a:lnTo>
                  <a:lnTo>
                    <a:pt x="338766" y="153669"/>
                  </a:lnTo>
                  <a:lnTo>
                    <a:pt x="375316" y="153669"/>
                  </a:lnTo>
                  <a:lnTo>
                    <a:pt x="354133" y="134619"/>
                  </a:lnTo>
                  <a:lnTo>
                    <a:pt x="367648" y="119379"/>
                  </a:lnTo>
                  <a:lnTo>
                    <a:pt x="336480" y="119379"/>
                  </a:lnTo>
                  <a:lnTo>
                    <a:pt x="321769" y="106679"/>
                  </a:lnTo>
                  <a:close/>
                </a:path>
                <a:path w="880110" h="805180">
                  <a:moveTo>
                    <a:pt x="477684" y="86359"/>
                  </a:moveTo>
                  <a:lnTo>
                    <a:pt x="396932" y="86359"/>
                  </a:lnTo>
                  <a:lnTo>
                    <a:pt x="407127" y="91439"/>
                  </a:lnTo>
                  <a:lnTo>
                    <a:pt x="417252" y="97789"/>
                  </a:lnTo>
                  <a:lnTo>
                    <a:pt x="427185" y="105409"/>
                  </a:lnTo>
                  <a:lnTo>
                    <a:pt x="436810" y="113029"/>
                  </a:lnTo>
                  <a:lnTo>
                    <a:pt x="389439" y="166369"/>
                  </a:lnTo>
                  <a:lnTo>
                    <a:pt x="422631" y="166369"/>
                  </a:lnTo>
                  <a:lnTo>
                    <a:pt x="454463" y="129539"/>
                  </a:lnTo>
                  <a:lnTo>
                    <a:pt x="517816" y="129539"/>
                  </a:lnTo>
                  <a:lnTo>
                    <a:pt x="511453" y="120650"/>
                  </a:lnTo>
                  <a:lnTo>
                    <a:pt x="477684" y="86359"/>
                  </a:lnTo>
                  <a:close/>
                </a:path>
                <a:path w="880110" h="805180">
                  <a:moveTo>
                    <a:pt x="175707" y="73659"/>
                  </a:moveTo>
                  <a:lnTo>
                    <a:pt x="138868" y="73659"/>
                  </a:lnTo>
                  <a:lnTo>
                    <a:pt x="166554" y="97789"/>
                  </a:lnTo>
                  <a:lnTo>
                    <a:pt x="135820" y="133350"/>
                  </a:lnTo>
                  <a:lnTo>
                    <a:pt x="166644" y="133350"/>
                  </a:lnTo>
                  <a:lnTo>
                    <a:pt x="184207" y="113029"/>
                  </a:lnTo>
                  <a:lnTo>
                    <a:pt x="220615" y="113029"/>
                  </a:lnTo>
                  <a:lnTo>
                    <a:pt x="200844" y="95250"/>
                  </a:lnTo>
                  <a:lnTo>
                    <a:pt x="215642" y="78739"/>
                  </a:lnTo>
                  <a:lnTo>
                    <a:pt x="181921" y="78739"/>
                  </a:lnTo>
                  <a:lnTo>
                    <a:pt x="175707" y="73659"/>
                  </a:lnTo>
                  <a:close/>
                </a:path>
                <a:path w="880110" h="805180">
                  <a:moveTo>
                    <a:pt x="267857" y="60959"/>
                  </a:moveTo>
                  <a:lnTo>
                    <a:pt x="231578" y="60959"/>
                  </a:lnTo>
                  <a:lnTo>
                    <a:pt x="266884" y="91439"/>
                  </a:lnTo>
                  <a:lnTo>
                    <a:pt x="236150" y="127000"/>
                  </a:lnTo>
                  <a:lnTo>
                    <a:pt x="266974" y="127000"/>
                  </a:lnTo>
                  <a:lnTo>
                    <a:pt x="284537" y="106679"/>
                  </a:lnTo>
                  <a:lnTo>
                    <a:pt x="321769" y="106679"/>
                  </a:lnTo>
                  <a:lnTo>
                    <a:pt x="301174" y="88900"/>
                  </a:lnTo>
                  <a:lnTo>
                    <a:pt x="314318" y="73659"/>
                  </a:lnTo>
                  <a:lnTo>
                    <a:pt x="282251" y="73659"/>
                  </a:lnTo>
                  <a:lnTo>
                    <a:pt x="267857" y="60959"/>
                  </a:lnTo>
                  <a:close/>
                </a:path>
                <a:path w="880110" h="805180">
                  <a:moveTo>
                    <a:pt x="440687" y="58419"/>
                  </a:moveTo>
                  <a:lnTo>
                    <a:pt x="327463" y="58419"/>
                  </a:lnTo>
                  <a:lnTo>
                    <a:pt x="351164" y="66039"/>
                  </a:lnTo>
                  <a:lnTo>
                    <a:pt x="374961" y="76200"/>
                  </a:lnTo>
                  <a:lnTo>
                    <a:pt x="336480" y="119379"/>
                  </a:lnTo>
                  <a:lnTo>
                    <a:pt x="367648" y="119379"/>
                  </a:lnTo>
                  <a:lnTo>
                    <a:pt x="396932" y="86359"/>
                  </a:lnTo>
                  <a:lnTo>
                    <a:pt x="477684" y="86359"/>
                  </a:lnTo>
                  <a:lnTo>
                    <a:pt x="476434" y="85089"/>
                  </a:lnTo>
                  <a:lnTo>
                    <a:pt x="440687" y="58419"/>
                  </a:lnTo>
                  <a:close/>
                </a:path>
                <a:path w="880110" h="805180">
                  <a:moveTo>
                    <a:pt x="254903" y="49529"/>
                  </a:moveTo>
                  <a:lnTo>
                    <a:pt x="207067" y="49529"/>
                  </a:lnTo>
                  <a:lnTo>
                    <a:pt x="181921" y="78739"/>
                  </a:lnTo>
                  <a:lnTo>
                    <a:pt x="215642" y="78739"/>
                  </a:lnTo>
                  <a:lnTo>
                    <a:pt x="231578" y="60959"/>
                  </a:lnTo>
                  <a:lnTo>
                    <a:pt x="267857" y="60959"/>
                  </a:lnTo>
                  <a:lnTo>
                    <a:pt x="254903" y="49529"/>
                  </a:lnTo>
                  <a:close/>
                </a:path>
                <a:path w="880110" h="805180">
                  <a:moveTo>
                    <a:pt x="420738" y="46989"/>
                  </a:moveTo>
                  <a:lnTo>
                    <a:pt x="264487" y="46989"/>
                  </a:lnTo>
                  <a:lnTo>
                    <a:pt x="289029" y="49529"/>
                  </a:lnTo>
                  <a:lnTo>
                    <a:pt x="300920" y="52069"/>
                  </a:lnTo>
                  <a:lnTo>
                    <a:pt x="282251" y="73659"/>
                  </a:lnTo>
                  <a:lnTo>
                    <a:pt x="314318" y="73659"/>
                  </a:lnTo>
                  <a:lnTo>
                    <a:pt x="327463" y="58419"/>
                  </a:lnTo>
                  <a:lnTo>
                    <a:pt x="440687" y="58419"/>
                  </a:lnTo>
                  <a:lnTo>
                    <a:pt x="437283" y="55879"/>
                  </a:lnTo>
                  <a:lnTo>
                    <a:pt x="420738" y="46989"/>
                  </a:lnTo>
                  <a:close/>
                </a:path>
              </a:pathLst>
            </a:custGeom>
            <a:solidFill>
              <a:srgbClr val="D7DF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55797" y="1267968"/>
              <a:ext cx="188849" cy="18884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830061" y="1417416"/>
            <a:ext cx="2101215" cy="151828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4290" algn="ctr">
              <a:lnSpc>
                <a:spcPct val="100000"/>
              </a:lnSpc>
              <a:spcBef>
                <a:spcPts val="530"/>
              </a:spcBef>
            </a:pPr>
            <a:r>
              <a:rPr lang="pt-BR" sz="3200" spc="-305" dirty="0">
                <a:solidFill>
                  <a:srgbClr val="5F2F92"/>
                </a:solidFill>
                <a:latin typeface="Segoe UI Semibold"/>
                <a:cs typeface="Segoe UI Semibold"/>
              </a:rPr>
              <a:t>30</a:t>
            </a:r>
            <a:r>
              <a:rPr sz="3200" spc="-305" dirty="0">
                <a:solidFill>
                  <a:srgbClr val="5F2F92"/>
                </a:solidFill>
                <a:latin typeface="Segoe UI Semibold"/>
                <a:cs typeface="Segoe UI Semibold"/>
              </a:rPr>
              <a:t>0</a:t>
            </a:r>
            <a:endParaRPr sz="3200" dirty="0">
              <a:latin typeface="Segoe UI Semibold"/>
              <a:cs typeface="Segoe UI Semibold"/>
            </a:endParaRPr>
          </a:p>
          <a:p>
            <a:pPr marR="5080" algn="r">
              <a:lnSpc>
                <a:spcPct val="100000"/>
              </a:lnSpc>
              <a:spcBef>
                <a:spcPts val="280"/>
              </a:spcBef>
            </a:pPr>
            <a:r>
              <a:rPr sz="2000" spc="-10" dirty="0">
                <a:solidFill>
                  <a:srgbClr val="5F2F92"/>
                </a:solidFill>
                <a:latin typeface="Segoe UI Semilight"/>
                <a:cs typeface="Segoe UI Semilight"/>
              </a:rPr>
              <a:t>Professores</a:t>
            </a:r>
            <a:endParaRPr sz="2000" dirty="0">
              <a:latin typeface="Segoe UI Semilight"/>
              <a:cs typeface="Segoe UI Semilight"/>
            </a:endParaRPr>
          </a:p>
          <a:p>
            <a:pPr marL="12700" marR="5080" indent="243840" algn="r">
              <a:lnSpc>
                <a:spcPct val="100000"/>
              </a:lnSpc>
            </a:pP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capacitados</a:t>
            </a:r>
            <a:r>
              <a:rPr sz="2000" spc="-8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com </a:t>
            </a:r>
            <a:r>
              <a:rPr sz="2000" spc="-535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a</a:t>
            </a:r>
            <a:r>
              <a:rPr sz="2000" spc="-3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metodologia</a:t>
            </a:r>
            <a:r>
              <a:rPr sz="2000" spc="-35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spc="-20" dirty="0">
                <a:solidFill>
                  <a:srgbClr val="5F2F92"/>
                </a:solidFill>
                <a:latin typeface="Segoe UI Semilight"/>
                <a:cs typeface="Segoe UI Semilight"/>
              </a:rPr>
              <a:t>RTB</a:t>
            </a:r>
            <a:endParaRPr sz="2000" dirty="0">
              <a:latin typeface="Segoe UI Semilight"/>
              <a:cs typeface="Segoe UI Semiligh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627027" y="1493977"/>
            <a:ext cx="804545" cy="879475"/>
            <a:chOff x="5627027" y="1493977"/>
            <a:chExt cx="804545" cy="879475"/>
          </a:xfrm>
        </p:grpSpPr>
        <p:sp>
          <p:nvSpPr>
            <p:cNvPr id="13" name="object 13"/>
            <p:cNvSpPr/>
            <p:nvPr/>
          </p:nvSpPr>
          <p:spPr>
            <a:xfrm>
              <a:off x="5627027" y="1637248"/>
              <a:ext cx="804545" cy="736600"/>
            </a:xfrm>
            <a:custGeom>
              <a:avLst/>
              <a:gdLst/>
              <a:ahLst/>
              <a:cxnLst/>
              <a:rect l="l" t="t" r="r" b="b"/>
              <a:pathLst>
                <a:path w="804545" h="736600">
                  <a:moveTo>
                    <a:pt x="410520" y="159401"/>
                  </a:moveTo>
                  <a:lnTo>
                    <a:pt x="217574" y="159401"/>
                  </a:lnTo>
                  <a:lnTo>
                    <a:pt x="147134" y="504027"/>
                  </a:lnTo>
                  <a:lnTo>
                    <a:pt x="9315" y="669693"/>
                  </a:lnTo>
                  <a:lnTo>
                    <a:pt x="1642" y="683962"/>
                  </a:lnTo>
                  <a:lnTo>
                    <a:pt x="0" y="699478"/>
                  </a:lnTo>
                  <a:lnTo>
                    <a:pt x="4290" y="714419"/>
                  </a:lnTo>
                  <a:lnTo>
                    <a:pt x="39941" y="736166"/>
                  </a:lnTo>
                  <a:lnTo>
                    <a:pt x="48906" y="735207"/>
                  </a:lnTo>
                  <a:lnTo>
                    <a:pt x="214512" y="546977"/>
                  </a:lnTo>
                  <a:lnTo>
                    <a:pt x="222679" y="529593"/>
                  </a:lnTo>
                  <a:lnTo>
                    <a:pt x="247180" y="410968"/>
                  </a:lnTo>
                  <a:lnTo>
                    <a:pt x="386508" y="410968"/>
                  </a:lnTo>
                  <a:lnTo>
                    <a:pt x="323746" y="364950"/>
                  </a:lnTo>
                  <a:lnTo>
                    <a:pt x="351309" y="226895"/>
                  </a:lnTo>
                  <a:lnTo>
                    <a:pt x="450335" y="226895"/>
                  </a:lnTo>
                  <a:lnTo>
                    <a:pt x="438084" y="222804"/>
                  </a:lnTo>
                  <a:lnTo>
                    <a:pt x="410520" y="159401"/>
                  </a:lnTo>
                  <a:close/>
                </a:path>
                <a:path w="804545" h="736600">
                  <a:moveTo>
                    <a:pt x="386508" y="410968"/>
                  </a:moveTo>
                  <a:lnTo>
                    <a:pt x="247180" y="410968"/>
                  </a:lnTo>
                  <a:lnTo>
                    <a:pt x="357435" y="490733"/>
                  </a:lnTo>
                  <a:lnTo>
                    <a:pt x="357435" y="695258"/>
                  </a:lnTo>
                  <a:lnTo>
                    <a:pt x="360657" y="711143"/>
                  </a:lnTo>
                  <a:lnTo>
                    <a:pt x="369430" y="724150"/>
                  </a:lnTo>
                  <a:lnTo>
                    <a:pt x="382414" y="732938"/>
                  </a:lnTo>
                  <a:lnTo>
                    <a:pt x="398270" y="736166"/>
                  </a:lnTo>
                  <a:lnTo>
                    <a:pt x="414125" y="732938"/>
                  </a:lnTo>
                  <a:lnTo>
                    <a:pt x="427110" y="724150"/>
                  </a:lnTo>
                  <a:lnTo>
                    <a:pt x="435883" y="711143"/>
                  </a:lnTo>
                  <a:lnTo>
                    <a:pt x="439105" y="695258"/>
                  </a:lnTo>
                  <a:lnTo>
                    <a:pt x="439105" y="470280"/>
                  </a:lnTo>
                  <a:lnTo>
                    <a:pt x="437988" y="460565"/>
                  </a:lnTo>
                  <a:lnTo>
                    <a:pt x="434766" y="451617"/>
                  </a:lnTo>
                  <a:lnTo>
                    <a:pt x="429630" y="443820"/>
                  </a:lnTo>
                  <a:lnTo>
                    <a:pt x="422771" y="437556"/>
                  </a:lnTo>
                  <a:lnTo>
                    <a:pt x="386508" y="410968"/>
                  </a:lnTo>
                  <a:close/>
                </a:path>
                <a:path w="804545" h="736600">
                  <a:moveTo>
                    <a:pt x="450335" y="226895"/>
                  </a:moveTo>
                  <a:lnTo>
                    <a:pt x="351309" y="226895"/>
                  </a:lnTo>
                  <a:lnTo>
                    <a:pt x="370706" y="271891"/>
                  </a:lnTo>
                  <a:lnTo>
                    <a:pt x="375109" y="279145"/>
                  </a:lnTo>
                  <a:lnTo>
                    <a:pt x="517713" y="335293"/>
                  </a:lnTo>
                  <a:lnTo>
                    <a:pt x="530984" y="337339"/>
                  </a:lnTo>
                  <a:lnTo>
                    <a:pt x="543506" y="335325"/>
                  </a:lnTo>
                  <a:lnTo>
                    <a:pt x="554592" y="329669"/>
                  </a:lnTo>
                  <a:lnTo>
                    <a:pt x="563572" y="320945"/>
                  </a:lnTo>
                  <a:lnTo>
                    <a:pt x="569777" y="309728"/>
                  </a:lnTo>
                  <a:lnTo>
                    <a:pt x="571979" y="296641"/>
                  </a:lnTo>
                  <a:lnTo>
                    <a:pt x="569777" y="284034"/>
                  </a:lnTo>
                  <a:lnTo>
                    <a:pt x="563748" y="272769"/>
                  </a:lnTo>
                  <a:lnTo>
                    <a:pt x="554464" y="263710"/>
                  </a:lnTo>
                  <a:lnTo>
                    <a:pt x="562631" y="255529"/>
                  </a:lnTo>
                  <a:lnTo>
                    <a:pt x="536088" y="255529"/>
                  </a:lnTo>
                  <a:lnTo>
                    <a:pt x="450335" y="226895"/>
                  </a:lnTo>
                  <a:close/>
                </a:path>
                <a:path w="804545" h="736600">
                  <a:moveTo>
                    <a:pt x="306391" y="41799"/>
                  </a:moveTo>
                  <a:lnTo>
                    <a:pt x="297235" y="42359"/>
                  </a:lnTo>
                  <a:lnTo>
                    <a:pt x="288270" y="43972"/>
                  </a:lnTo>
                  <a:lnTo>
                    <a:pt x="279688" y="46545"/>
                  </a:lnTo>
                  <a:lnTo>
                    <a:pt x="271681" y="49980"/>
                  </a:lnTo>
                  <a:lnTo>
                    <a:pt x="128758" y="106225"/>
                  </a:lnTo>
                  <a:lnTo>
                    <a:pt x="55254" y="251438"/>
                  </a:lnTo>
                  <a:lnTo>
                    <a:pt x="52303" y="267225"/>
                  </a:lnTo>
                  <a:lnTo>
                    <a:pt x="55382" y="282628"/>
                  </a:lnTo>
                  <a:lnTo>
                    <a:pt x="87923" y="307682"/>
                  </a:lnTo>
                  <a:lnTo>
                    <a:pt x="93027" y="307682"/>
                  </a:lnTo>
                  <a:lnTo>
                    <a:pt x="104958" y="305989"/>
                  </a:lnTo>
                  <a:lnTo>
                    <a:pt x="115742" y="301035"/>
                  </a:lnTo>
                  <a:lnTo>
                    <a:pt x="124610" y="293014"/>
                  </a:lnTo>
                  <a:lnTo>
                    <a:pt x="130799" y="282117"/>
                  </a:lnTo>
                  <a:lnTo>
                    <a:pt x="174697" y="175763"/>
                  </a:lnTo>
                  <a:lnTo>
                    <a:pt x="217574" y="159401"/>
                  </a:lnTo>
                  <a:lnTo>
                    <a:pt x="410520" y="159401"/>
                  </a:lnTo>
                  <a:lnTo>
                    <a:pt x="382957" y="95999"/>
                  </a:lnTo>
                  <a:lnTo>
                    <a:pt x="381936" y="91908"/>
                  </a:lnTo>
                  <a:lnTo>
                    <a:pt x="348247" y="53687"/>
                  </a:lnTo>
                  <a:lnTo>
                    <a:pt x="328467" y="44915"/>
                  </a:lnTo>
                  <a:lnTo>
                    <a:pt x="306391" y="41799"/>
                  </a:lnTo>
                  <a:close/>
                </a:path>
                <a:path w="804545" h="736600">
                  <a:moveTo>
                    <a:pt x="706702" y="0"/>
                  </a:moveTo>
                  <a:lnTo>
                    <a:pt x="667925" y="9059"/>
                  </a:lnTo>
                  <a:lnTo>
                    <a:pt x="633072" y="32596"/>
                  </a:lnTo>
                  <a:lnTo>
                    <a:pt x="606401" y="75674"/>
                  </a:lnTo>
                  <a:lnTo>
                    <a:pt x="600611" y="115173"/>
                  </a:lnTo>
                  <a:lnTo>
                    <a:pt x="600500" y="143663"/>
                  </a:lnTo>
                  <a:lnTo>
                    <a:pt x="597341" y="168477"/>
                  </a:lnTo>
                  <a:lnTo>
                    <a:pt x="590355" y="192333"/>
                  </a:lnTo>
                  <a:lnTo>
                    <a:pt x="578965" y="210533"/>
                  </a:lnTo>
                  <a:lnTo>
                    <a:pt x="536088" y="255529"/>
                  </a:lnTo>
                  <a:lnTo>
                    <a:pt x="562631" y="255529"/>
                  </a:lnTo>
                  <a:lnTo>
                    <a:pt x="593258" y="224850"/>
                  </a:lnTo>
                  <a:lnTo>
                    <a:pt x="611426" y="213441"/>
                  </a:lnTo>
                  <a:lnTo>
                    <a:pt x="635241" y="206442"/>
                  </a:lnTo>
                  <a:lnTo>
                    <a:pt x="660014" y="203279"/>
                  </a:lnTo>
                  <a:lnTo>
                    <a:pt x="691314" y="203279"/>
                  </a:lnTo>
                  <a:lnTo>
                    <a:pt x="704996" y="203151"/>
                  </a:lnTo>
                  <a:lnTo>
                    <a:pt x="728651" y="197750"/>
                  </a:lnTo>
                  <a:lnTo>
                    <a:pt x="750964" y="186981"/>
                  </a:lnTo>
                  <a:lnTo>
                    <a:pt x="753887" y="184584"/>
                  </a:lnTo>
                  <a:lnTo>
                    <a:pt x="697769" y="184584"/>
                  </a:lnTo>
                  <a:lnTo>
                    <a:pt x="667447" y="180222"/>
                  </a:lnTo>
                  <a:lnTo>
                    <a:pt x="641239" y="163492"/>
                  </a:lnTo>
                  <a:lnTo>
                    <a:pt x="624969" y="137095"/>
                  </a:lnTo>
                  <a:lnTo>
                    <a:pt x="620566" y="106481"/>
                  </a:lnTo>
                  <a:lnTo>
                    <a:pt x="628031" y="75482"/>
                  </a:lnTo>
                  <a:lnTo>
                    <a:pt x="647364" y="47935"/>
                  </a:lnTo>
                  <a:lnTo>
                    <a:pt x="675295" y="28425"/>
                  </a:lnTo>
                  <a:lnTo>
                    <a:pt x="706191" y="20708"/>
                  </a:lnTo>
                  <a:lnTo>
                    <a:pt x="768848" y="20708"/>
                  </a:lnTo>
                  <a:lnTo>
                    <a:pt x="744902" y="5704"/>
                  </a:lnTo>
                  <a:lnTo>
                    <a:pt x="706702" y="0"/>
                  </a:lnTo>
                  <a:close/>
                </a:path>
                <a:path w="804545" h="736600">
                  <a:moveTo>
                    <a:pt x="691314" y="203279"/>
                  </a:moveTo>
                  <a:lnTo>
                    <a:pt x="660014" y="203279"/>
                  </a:lnTo>
                  <a:lnTo>
                    <a:pt x="681053" y="203375"/>
                  </a:lnTo>
                  <a:lnTo>
                    <a:pt x="691314" y="203279"/>
                  </a:lnTo>
                  <a:close/>
                </a:path>
                <a:path w="804545" h="736600">
                  <a:moveTo>
                    <a:pt x="768848" y="20708"/>
                  </a:moveTo>
                  <a:lnTo>
                    <a:pt x="706191" y="20708"/>
                  </a:lnTo>
                  <a:lnTo>
                    <a:pt x="736512" y="25070"/>
                  </a:lnTo>
                  <a:lnTo>
                    <a:pt x="762715" y="41799"/>
                  </a:lnTo>
                  <a:lnTo>
                    <a:pt x="779416" y="67621"/>
                  </a:lnTo>
                  <a:lnTo>
                    <a:pt x="783771" y="98044"/>
                  </a:lnTo>
                  <a:lnTo>
                    <a:pt x="776066" y="129234"/>
                  </a:lnTo>
                  <a:lnTo>
                    <a:pt x="756590" y="157356"/>
                  </a:lnTo>
                  <a:lnTo>
                    <a:pt x="728664" y="176866"/>
                  </a:lnTo>
                  <a:lnTo>
                    <a:pt x="697769" y="184584"/>
                  </a:lnTo>
                  <a:lnTo>
                    <a:pt x="753887" y="184584"/>
                  </a:lnTo>
                  <a:lnTo>
                    <a:pt x="770882" y="170651"/>
                  </a:lnTo>
                  <a:lnTo>
                    <a:pt x="794968" y="136329"/>
                  </a:lnTo>
                  <a:lnTo>
                    <a:pt x="804316" y="97788"/>
                  </a:lnTo>
                  <a:lnTo>
                    <a:pt x="798733" y="59632"/>
                  </a:lnTo>
                  <a:lnTo>
                    <a:pt x="778028" y="26460"/>
                  </a:lnTo>
                  <a:lnTo>
                    <a:pt x="768848" y="20708"/>
                  </a:lnTo>
                  <a:close/>
                </a:path>
              </a:pathLst>
            </a:custGeom>
            <a:solidFill>
              <a:srgbClr val="D7DF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82374" y="1493977"/>
              <a:ext cx="163340" cy="16359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318290" y="2005266"/>
              <a:ext cx="61594" cy="61594"/>
            </a:xfrm>
            <a:custGeom>
              <a:avLst/>
              <a:gdLst/>
              <a:ahLst/>
              <a:cxnLst/>
              <a:rect l="l" t="t" r="r" b="b"/>
              <a:pathLst>
                <a:path w="61595" h="61594">
                  <a:moveTo>
                    <a:pt x="30626" y="0"/>
                  </a:moveTo>
                  <a:lnTo>
                    <a:pt x="18706" y="2411"/>
                  </a:lnTo>
                  <a:lnTo>
                    <a:pt x="8970" y="8986"/>
                  </a:lnTo>
                  <a:lnTo>
                    <a:pt x="2407" y="18738"/>
                  </a:lnTo>
                  <a:lnTo>
                    <a:pt x="0" y="30678"/>
                  </a:lnTo>
                  <a:lnTo>
                    <a:pt x="2407" y="42623"/>
                  </a:lnTo>
                  <a:lnTo>
                    <a:pt x="8970" y="52374"/>
                  </a:lnTo>
                  <a:lnTo>
                    <a:pt x="18706" y="58947"/>
                  </a:lnTo>
                  <a:lnTo>
                    <a:pt x="30626" y="61357"/>
                  </a:lnTo>
                  <a:lnTo>
                    <a:pt x="42546" y="58947"/>
                  </a:lnTo>
                  <a:lnTo>
                    <a:pt x="52281" y="52374"/>
                  </a:lnTo>
                  <a:lnTo>
                    <a:pt x="58845" y="42623"/>
                  </a:lnTo>
                  <a:lnTo>
                    <a:pt x="61252" y="30678"/>
                  </a:lnTo>
                  <a:lnTo>
                    <a:pt x="58845" y="18738"/>
                  </a:lnTo>
                  <a:lnTo>
                    <a:pt x="52281" y="8986"/>
                  </a:lnTo>
                  <a:lnTo>
                    <a:pt x="42546" y="2411"/>
                  </a:lnTo>
                  <a:lnTo>
                    <a:pt x="30626" y="0"/>
                  </a:lnTo>
                  <a:close/>
                </a:path>
              </a:pathLst>
            </a:custGeom>
            <a:solidFill>
              <a:srgbClr val="D7DF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689860" y="3840479"/>
            <a:ext cx="871727" cy="87172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10344" y="4002278"/>
            <a:ext cx="3638033" cy="21082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541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5F2F92"/>
                </a:solidFill>
                <a:latin typeface="Segoe UI Semibold"/>
                <a:cs typeface="Segoe UI Semibold"/>
              </a:rPr>
              <a:t>5</a:t>
            </a:r>
            <a:r>
              <a:rPr sz="3200" spc="-605" dirty="0">
                <a:solidFill>
                  <a:srgbClr val="5F2F92"/>
                </a:solidFill>
                <a:latin typeface="Segoe UI Semibold"/>
                <a:cs typeface="Segoe UI Semibold"/>
              </a:rPr>
              <a:t> </a:t>
            </a:r>
            <a:r>
              <a:rPr sz="3200" spc="-325" dirty="0">
                <a:solidFill>
                  <a:srgbClr val="5F2F92"/>
                </a:solidFill>
                <a:latin typeface="Segoe UI Semibold"/>
                <a:cs typeface="Segoe UI Semibold"/>
              </a:rPr>
              <a:t>r</a:t>
            </a:r>
            <a:r>
              <a:rPr sz="3200" spc="-300" dirty="0">
                <a:solidFill>
                  <a:srgbClr val="5F2F92"/>
                </a:solidFill>
                <a:latin typeface="Segoe UI Semibold"/>
                <a:cs typeface="Segoe UI Semibold"/>
              </a:rPr>
              <a:t>egi</a:t>
            </a:r>
            <a:r>
              <a:rPr sz="3200" spc="-305" dirty="0">
                <a:solidFill>
                  <a:srgbClr val="5F2F92"/>
                </a:solidFill>
                <a:latin typeface="Segoe UI Semibold"/>
                <a:cs typeface="Segoe UI Semibold"/>
              </a:rPr>
              <a:t>õ</a:t>
            </a:r>
            <a:r>
              <a:rPr sz="3200" spc="-300" dirty="0">
                <a:solidFill>
                  <a:srgbClr val="5F2F92"/>
                </a:solidFill>
                <a:latin typeface="Segoe UI Semibold"/>
                <a:cs typeface="Segoe UI Semibold"/>
              </a:rPr>
              <a:t>e</a:t>
            </a:r>
            <a:r>
              <a:rPr sz="3200" dirty="0">
                <a:solidFill>
                  <a:srgbClr val="5F2F92"/>
                </a:solidFill>
                <a:latin typeface="Segoe UI Semibold"/>
                <a:cs typeface="Segoe UI Semibold"/>
              </a:rPr>
              <a:t>s</a:t>
            </a:r>
            <a:endParaRPr sz="3200" dirty="0">
              <a:latin typeface="Segoe UI Semibold"/>
              <a:cs typeface="Segoe UI Semibold"/>
            </a:endParaRPr>
          </a:p>
          <a:p>
            <a:pPr marL="12700" marR="5080">
              <a:lnSpc>
                <a:spcPct val="100000"/>
              </a:lnSpc>
              <a:spcBef>
                <a:spcPts val="2925"/>
              </a:spcBef>
            </a:pPr>
            <a:r>
              <a:rPr sz="2000" spc="-10" dirty="0">
                <a:solidFill>
                  <a:srgbClr val="5F2F92"/>
                </a:solidFill>
                <a:latin typeface="Segoe UI Semilight"/>
                <a:cs typeface="Segoe UI Semilight"/>
              </a:rPr>
              <a:t>Projeto </a:t>
            </a: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realizado nas 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5 </a:t>
            </a: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regiões 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do Brasil 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– estados </a:t>
            </a: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de 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spc="-15" dirty="0">
                <a:solidFill>
                  <a:srgbClr val="5F2F92"/>
                </a:solidFill>
                <a:latin typeface="Segoe UI Semilight"/>
                <a:cs typeface="Segoe UI Semilight"/>
              </a:rPr>
              <a:t>R</a:t>
            </a:r>
            <a:r>
              <a:rPr lang="pt-BR" sz="2000" spc="-15" dirty="0">
                <a:solidFill>
                  <a:srgbClr val="5F2F92"/>
                </a:solidFill>
                <a:latin typeface="Segoe UI Semilight"/>
                <a:cs typeface="Segoe UI Semilight"/>
              </a:rPr>
              <a:t>J</a:t>
            </a:r>
            <a:r>
              <a:rPr sz="2000" spc="-15" dirty="0">
                <a:solidFill>
                  <a:srgbClr val="5F2F92"/>
                </a:solidFill>
                <a:latin typeface="Segoe UI Semilight"/>
                <a:cs typeface="Segoe UI Semilight"/>
              </a:rPr>
              <a:t>/SP/</a:t>
            </a:r>
            <a:r>
              <a:rPr lang="pt-BR" sz="2000" spc="-15" dirty="0">
                <a:solidFill>
                  <a:srgbClr val="5F2F92"/>
                </a:solidFill>
                <a:latin typeface="Segoe UI Semilight"/>
                <a:cs typeface="Segoe UI Semilight"/>
              </a:rPr>
              <a:t>RS/</a:t>
            </a:r>
            <a:r>
              <a:rPr sz="2000" spc="-15" dirty="0">
                <a:solidFill>
                  <a:srgbClr val="5F2F92"/>
                </a:solidFill>
                <a:latin typeface="Segoe UI Semilight"/>
                <a:cs typeface="Segoe UI Semilight"/>
              </a:rPr>
              <a:t>MG/ES/DF/GO/</a:t>
            </a:r>
            <a:r>
              <a:rPr lang="pt-BR" sz="2000" spc="-15" dirty="0">
                <a:solidFill>
                  <a:srgbClr val="5F2F92"/>
                </a:solidFill>
                <a:latin typeface="Segoe UI Semilight"/>
                <a:cs typeface="Segoe UI Semilight"/>
              </a:rPr>
              <a:t>PE/</a:t>
            </a:r>
            <a:r>
              <a:rPr sz="2000" spc="-15" dirty="0">
                <a:solidFill>
                  <a:srgbClr val="5F2F92"/>
                </a:solidFill>
                <a:latin typeface="Segoe UI Semilight"/>
                <a:cs typeface="Segoe UI Semilight"/>
              </a:rPr>
              <a:t>PA/MA</a:t>
            </a:r>
            <a:endParaRPr sz="2000" dirty="0">
              <a:latin typeface="Segoe UI Semilight"/>
              <a:cs typeface="Segoe UI Semilight"/>
            </a:endParaRPr>
          </a:p>
        </p:txBody>
      </p:sp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28259" y="3874008"/>
            <a:ext cx="952500" cy="922019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175375" y="4251197"/>
            <a:ext cx="2256155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5F2F92"/>
                </a:solidFill>
                <a:latin typeface="Segoe UI Semilight"/>
                <a:cs typeface="Segoe UI Semilight"/>
              </a:rPr>
              <a:t>Projeto </a:t>
            </a: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realizado no </a:t>
            </a:r>
            <a:r>
              <a:rPr sz="2000" spc="-535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âmbito federal 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com </a:t>
            </a:r>
            <a:r>
              <a:rPr sz="2000" spc="5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apoio </a:t>
            </a: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da Lei de 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Incentivo</a:t>
            </a:r>
            <a:r>
              <a:rPr sz="2000" spc="-35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ao</a:t>
            </a:r>
            <a:r>
              <a:rPr sz="2000" spc="-2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spc="5" dirty="0">
                <a:solidFill>
                  <a:srgbClr val="5F2F92"/>
                </a:solidFill>
                <a:latin typeface="Segoe UI Semilight"/>
                <a:cs typeface="Segoe UI Semilight"/>
              </a:rPr>
              <a:t>Esporte </a:t>
            </a:r>
            <a:r>
              <a:rPr sz="2000" spc="-53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do</a:t>
            </a:r>
            <a:r>
              <a:rPr sz="2000" spc="-2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dirty="0">
                <a:solidFill>
                  <a:srgbClr val="5F2F92"/>
                </a:solidFill>
                <a:latin typeface="Segoe UI Semilight"/>
                <a:cs typeface="Segoe UI Semilight"/>
              </a:rPr>
              <a:t>Governo</a:t>
            </a:r>
            <a:r>
              <a:rPr sz="2000" spc="-40" dirty="0">
                <a:solidFill>
                  <a:srgbClr val="5F2F92"/>
                </a:solidFill>
                <a:latin typeface="Segoe UI Semilight"/>
                <a:cs typeface="Segoe UI Semilight"/>
              </a:rPr>
              <a:t> </a:t>
            </a:r>
            <a:r>
              <a:rPr sz="2000" spc="-5" dirty="0">
                <a:solidFill>
                  <a:srgbClr val="5F2F92"/>
                </a:solidFill>
                <a:latin typeface="Segoe UI Semilight"/>
                <a:cs typeface="Segoe UI Semilight"/>
              </a:rPr>
              <a:t>Federal</a:t>
            </a:r>
            <a:endParaRPr sz="2000">
              <a:latin typeface="Segoe UI Semilight"/>
              <a:cs typeface="Segoe UI Semilight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657148" y="6260675"/>
            <a:ext cx="449478" cy="4660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858" y="0"/>
            <a:ext cx="47237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Projetos</a:t>
            </a:r>
            <a:r>
              <a:rPr sz="3200" spc="-30" dirty="0"/>
              <a:t> </a:t>
            </a:r>
            <a:r>
              <a:rPr sz="3200" dirty="0"/>
              <a:t>executados</a:t>
            </a:r>
            <a:r>
              <a:rPr sz="3200" spc="-25" dirty="0"/>
              <a:t> </a:t>
            </a:r>
            <a:r>
              <a:rPr sz="3200" spc="-5" dirty="0"/>
              <a:t>via</a:t>
            </a:r>
            <a:r>
              <a:rPr sz="3200" spc="-10" dirty="0"/>
              <a:t> </a:t>
            </a:r>
            <a:r>
              <a:rPr sz="3200" dirty="0"/>
              <a:t>LEI: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0" y="3749040"/>
            <a:ext cx="327548" cy="3108960"/>
          </a:xfrm>
          <a:custGeom>
            <a:avLst/>
            <a:gdLst/>
            <a:ahLst/>
            <a:cxnLst/>
            <a:rect l="l" t="t" r="r" b="b"/>
            <a:pathLst>
              <a:path w="325120" h="2702560">
                <a:moveTo>
                  <a:pt x="324612" y="0"/>
                </a:moveTo>
                <a:lnTo>
                  <a:pt x="0" y="0"/>
                </a:lnTo>
                <a:lnTo>
                  <a:pt x="0" y="2702051"/>
                </a:lnTo>
                <a:lnTo>
                  <a:pt x="324612" y="2702051"/>
                </a:lnTo>
                <a:lnTo>
                  <a:pt x="324612" y="0"/>
                </a:lnTo>
                <a:close/>
              </a:path>
            </a:pathLst>
          </a:custGeom>
          <a:solidFill>
            <a:srgbClr val="CFDD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897868" y="0"/>
            <a:ext cx="310666" cy="2971800"/>
          </a:xfrm>
          <a:custGeom>
            <a:avLst/>
            <a:gdLst/>
            <a:ahLst/>
            <a:cxnLst/>
            <a:rect l="l" t="t" r="r" b="b"/>
            <a:pathLst>
              <a:path w="294640" h="2536190">
                <a:moveTo>
                  <a:pt x="294131" y="0"/>
                </a:moveTo>
                <a:lnTo>
                  <a:pt x="0" y="0"/>
                </a:lnTo>
                <a:lnTo>
                  <a:pt x="0" y="2535936"/>
                </a:lnTo>
                <a:lnTo>
                  <a:pt x="294131" y="2535936"/>
                </a:lnTo>
                <a:lnTo>
                  <a:pt x="294131" y="0"/>
                </a:lnTo>
                <a:close/>
              </a:path>
            </a:pathLst>
          </a:custGeom>
          <a:solidFill>
            <a:srgbClr val="5F319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7148" y="6260675"/>
            <a:ext cx="449478" cy="46608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24954" y="559281"/>
            <a:ext cx="11181080" cy="396240"/>
            <a:chOff x="547369" y="664718"/>
            <a:chExt cx="11181080" cy="396240"/>
          </a:xfrm>
        </p:grpSpPr>
        <p:sp>
          <p:nvSpPr>
            <p:cNvPr id="7" name="object 7"/>
            <p:cNvSpPr/>
            <p:nvPr/>
          </p:nvSpPr>
          <p:spPr>
            <a:xfrm>
              <a:off x="560069" y="677418"/>
              <a:ext cx="11155680" cy="370840"/>
            </a:xfrm>
            <a:custGeom>
              <a:avLst/>
              <a:gdLst/>
              <a:ahLst/>
              <a:cxnLst/>
              <a:rect l="l" t="t" r="r" b="b"/>
              <a:pathLst>
                <a:path w="11155680" h="370840">
                  <a:moveTo>
                    <a:pt x="11093958" y="0"/>
                  </a:moveTo>
                  <a:lnTo>
                    <a:pt x="61721" y="0"/>
                  </a:lnTo>
                  <a:lnTo>
                    <a:pt x="37697" y="4857"/>
                  </a:lnTo>
                  <a:lnTo>
                    <a:pt x="18078" y="18097"/>
                  </a:lnTo>
                  <a:lnTo>
                    <a:pt x="4850" y="37719"/>
                  </a:lnTo>
                  <a:lnTo>
                    <a:pt x="0" y="61722"/>
                  </a:lnTo>
                  <a:lnTo>
                    <a:pt x="0" y="308610"/>
                  </a:lnTo>
                  <a:lnTo>
                    <a:pt x="4850" y="332613"/>
                  </a:lnTo>
                  <a:lnTo>
                    <a:pt x="18078" y="352234"/>
                  </a:lnTo>
                  <a:lnTo>
                    <a:pt x="37697" y="365474"/>
                  </a:lnTo>
                  <a:lnTo>
                    <a:pt x="61721" y="370332"/>
                  </a:lnTo>
                  <a:lnTo>
                    <a:pt x="11093958" y="370332"/>
                  </a:lnTo>
                  <a:lnTo>
                    <a:pt x="11117961" y="365474"/>
                  </a:lnTo>
                  <a:lnTo>
                    <a:pt x="11137582" y="352234"/>
                  </a:lnTo>
                  <a:lnTo>
                    <a:pt x="11150822" y="332613"/>
                  </a:lnTo>
                  <a:lnTo>
                    <a:pt x="11155680" y="308610"/>
                  </a:lnTo>
                  <a:lnTo>
                    <a:pt x="11155680" y="61722"/>
                  </a:lnTo>
                  <a:lnTo>
                    <a:pt x="11150822" y="37719"/>
                  </a:lnTo>
                  <a:lnTo>
                    <a:pt x="11137582" y="18097"/>
                  </a:lnTo>
                  <a:lnTo>
                    <a:pt x="11117961" y="4857"/>
                  </a:lnTo>
                  <a:lnTo>
                    <a:pt x="11093958" y="0"/>
                  </a:lnTo>
                  <a:close/>
                </a:path>
              </a:pathLst>
            </a:custGeom>
            <a:solidFill>
              <a:srgbClr val="361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0069" y="677418"/>
              <a:ext cx="11155680" cy="370840"/>
            </a:xfrm>
            <a:custGeom>
              <a:avLst/>
              <a:gdLst/>
              <a:ahLst/>
              <a:cxnLst/>
              <a:rect l="l" t="t" r="r" b="b"/>
              <a:pathLst>
                <a:path w="11155680" h="370840">
                  <a:moveTo>
                    <a:pt x="0" y="61722"/>
                  </a:moveTo>
                  <a:lnTo>
                    <a:pt x="4850" y="37719"/>
                  </a:lnTo>
                  <a:lnTo>
                    <a:pt x="18078" y="18097"/>
                  </a:lnTo>
                  <a:lnTo>
                    <a:pt x="37697" y="4857"/>
                  </a:lnTo>
                  <a:lnTo>
                    <a:pt x="61721" y="0"/>
                  </a:lnTo>
                  <a:lnTo>
                    <a:pt x="11093958" y="0"/>
                  </a:lnTo>
                  <a:lnTo>
                    <a:pt x="11117961" y="4857"/>
                  </a:lnTo>
                  <a:lnTo>
                    <a:pt x="11137582" y="18097"/>
                  </a:lnTo>
                  <a:lnTo>
                    <a:pt x="11150822" y="37719"/>
                  </a:lnTo>
                  <a:lnTo>
                    <a:pt x="11155680" y="61722"/>
                  </a:lnTo>
                  <a:lnTo>
                    <a:pt x="11155680" y="308610"/>
                  </a:lnTo>
                  <a:lnTo>
                    <a:pt x="11150822" y="332613"/>
                  </a:lnTo>
                  <a:lnTo>
                    <a:pt x="11137582" y="352234"/>
                  </a:lnTo>
                  <a:lnTo>
                    <a:pt x="11117961" y="365474"/>
                  </a:lnTo>
                  <a:lnTo>
                    <a:pt x="11093958" y="370332"/>
                  </a:lnTo>
                  <a:lnTo>
                    <a:pt x="61721" y="370332"/>
                  </a:lnTo>
                  <a:lnTo>
                    <a:pt x="37697" y="365474"/>
                  </a:lnTo>
                  <a:lnTo>
                    <a:pt x="18078" y="352234"/>
                  </a:lnTo>
                  <a:lnTo>
                    <a:pt x="4850" y="332613"/>
                  </a:lnTo>
                  <a:lnTo>
                    <a:pt x="0" y="308610"/>
                  </a:lnTo>
                  <a:lnTo>
                    <a:pt x="0" y="61722"/>
                  </a:lnTo>
                  <a:close/>
                </a:path>
              </a:pathLst>
            </a:custGeom>
            <a:ln w="25400">
              <a:solidFill>
                <a:srgbClr val="501F7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37653" y="2336118"/>
            <a:ext cx="11181080" cy="396240"/>
            <a:chOff x="586994" y="2281682"/>
            <a:chExt cx="11181080" cy="396240"/>
          </a:xfrm>
        </p:grpSpPr>
        <p:sp>
          <p:nvSpPr>
            <p:cNvPr id="10" name="object 10"/>
            <p:cNvSpPr/>
            <p:nvPr/>
          </p:nvSpPr>
          <p:spPr>
            <a:xfrm>
              <a:off x="599694" y="2294382"/>
              <a:ext cx="11155680" cy="370840"/>
            </a:xfrm>
            <a:custGeom>
              <a:avLst/>
              <a:gdLst/>
              <a:ahLst/>
              <a:cxnLst/>
              <a:rect l="l" t="t" r="r" b="b"/>
              <a:pathLst>
                <a:path w="11155680" h="370839">
                  <a:moveTo>
                    <a:pt x="11093958" y="0"/>
                  </a:moveTo>
                  <a:lnTo>
                    <a:pt x="61721" y="0"/>
                  </a:lnTo>
                  <a:lnTo>
                    <a:pt x="37697" y="4857"/>
                  </a:lnTo>
                  <a:lnTo>
                    <a:pt x="18078" y="18097"/>
                  </a:lnTo>
                  <a:lnTo>
                    <a:pt x="4850" y="37718"/>
                  </a:lnTo>
                  <a:lnTo>
                    <a:pt x="0" y="61721"/>
                  </a:lnTo>
                  <a:lnTo>
                    <a:pt x="0" y="308609"/>
                  </a:lnTo>
                  <a:lnTo>
                    <a:pt x="4850" y="332612"/>
                  </a:lnTo>
                  <a:lnTo>
                    <a:pt x="18078" y="352234"/>
                  </a:lnTo>
                  <a:lnTo>
                    <a:pt x="37697" y="365474"/>
                  </a:lnTo>
                  <a:lnTo>
                    <a:pt x="61721" y="370331"/>
                  </a:lnTo>
                  <a:lnTo>
                    <a:pt x="11093958" y="370331"/>
                  </a:lnTo>
                  <a:lnTo>
                    <a:pt x="11117961" y="365474"/>
                  </a:lnTo>
                  <a:lnTo>
                    <a:pt x="11137582" y="352234"/>
                  </a:lnTo>
                  <a:lnTo>
                    <a:pt x="11150822" y="332612"/>
                  </a:lnTo>
                  <a:lnTo>
                    <a:pt x="11155680" y="308609"/>
                  </a:lnTo>
                  <a:lnTo>
                    <a:pt x="11155680" y="61721"/>
                  </a:lnTo>
                  <a:lnTo>
                    <a:pt x="11150822" y="37718"/>
                  </a:lnTo>
                  <a:lnTo>
                    <a:pt x="11137582" y="18097"/>
                  </a:lnTo>
                  <a:lnTo>
                    <a:pt x="11117961" y="4857"/>
                  </a:lnTo>
                  <a:lnTo>
                    <a:pt x="11093958" y="0"/>
                  </a:lnTo>
                  <a:close/>
                </a:path>
              </a:pathLst>
            </a:custGeom>
            <a:solidFill>
              <a:srgbClr val="361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9694" y="2294382"/>
              <a:ext cx="11155680" cy="370840"/>
            </a:xfrm>
            <a:custGeom>
              <a:avLst/>
              <a:gdLst/>
              <a:ahLst/>
              <a:cxnLst/>
              <a:rect l="l" t="t" r="r" b="b"/>
              <a:pathLst>
                <a:path w="11155680" h="370839">
                  <a:moveTo>
                    <a:pt x="0" y="61721"/>
                  </a:moveTo>
                  <a:lnTo>
                    <a:pt x="4850" y="37718"/>
                  </a:lnTo>
                  <a:lnTo>
                    <a:pt x="18078" y="18097"/>
                  </a:lnTo>
                  <a:lnTo>
                    <a:pt x="37697" y="4857"/>
                  </a:lnTo>
                  <a:lnTo>
                    <a:pt x="61721" y="0"/>
                  </a:lnTo>
                  <a:lnTo>
                    <a:pt x="11093958" y="0"/>
                  </a:lnTo>
                  <a:lnTo>
                    <a:pt x="11117961" y="4857"/>
                  </a:lnTo>
                  <a:lnTo>
                    <a:pt x="11137582" y="18097"/>
                  </a:lnTo>
                  <a:lnTo>
                    <a:pt x="11150822" y="37718"/>
                  </a:lnTo>
                  <a:lnTo>
                    <a:pt x="11155680" y="61721"/>
                  </a:lnTo>
                  <a:lnTo>
                    <a:pt x="11155680" y="308609"/>
                  </a:lnTo>
                  <a:lnTo>
                    <a:pt x="11150822" y="332612"/>
                  </a:lnTo>
                  <a:lnTo>
                    <a:pt x="11137582" y="352234"/>
                  </a:lnTo>
                  <a:lnTo>
                    <a:pt x="11117961" y="365474"/>
                  </a:lnTo>
                  <a:lnTo>
                    <a:pt x="11093958" y="370331"/>
                  </a:lnTo>
                  <a:lnTo>
                    <a:pt x="61721" y="370331"/>
                  </a:lnTo>
                  <a:lnTo>
                    <a:pt x="37697" y="365474"/>
                  </a:lnTo>
                  <a:lnTo>
                    <a:pt x="18078" y="352234"/>
                  </a:lnTo>
                  <a:lnTo>
                    <a:pt x="4850" y="332612"/>
                  </a:lnTo>
                  <a:lnTo>
                    <a:pt x="0" y="308609"/>
                  </a:lnTo>
                  <a:lnTo>
                    <a:pt x="0" y="61721"/>
                  </a:lnTo>
                  <a:close/>
                </a:path>
              </a:pathLst>
            </a:custGeom>
            <a:ln w="25400">
              <a:solidFill>
                <a:srgbClr val="501F7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7654" y="4003320"/>
            <a:ext cx="11180350" cy="394335"/>
            <a:chOff x="586994" y="4090670"/>
            <a:chExt cx="11181080" cy="394335"/>
          </a:xfrm>
        </p:grpSpPr>
        <p:sp>
          <p:nvSpPr>
            <p:cNvPr id="13" name="object 13"/>
            <p:cNvSpPr/>
            <p:nvPr/>
          </p:nvSpPr>
          <p:spPr>
            <a:xfrm>
              <a:off x="599694" y="4103370"/>
              <a:ext cx="11155680" cy="368935"/>
            </a:xfrm>
            <a:custGeom>
              <a:avLst/>
              <a:gdLst/>
              <a:ahLst/>
              <a:cxnLst/>
              <a:rect l="l" t="t" r="r" b="b"/>
              <a:pathLst>
                <a:path w="11155680" h="368935">
                  <a:moveTo>
                    <a:pt x="11094212" y="0"/>
                  </a:moveTo>
                  <a:lnTo>
                    <a:pt x="61468" y="0"/>
                  </a:lnTo>
                  <a:lnTo>
                    <a:pt x="37542" y="4835"/>
                  </a:lnTo>
                  <a:lnTo>
                    <a:pt x="18003" y="18018"/>
                  </a:lnTo>
                  <a:lnTo>
                    <a:pt x="4830" y="37558"/>
                  </a:lnTo>
                  <a:lnTo>
                    <a:pt x="0" y="61467"/>
                  </a:lnTo>
                  <a:lnTo>
                    <a:pt x="0" y="307339"/>
                  </a:lnTo>
                  <a:lnTo>
                    <a:pt x="4830" y="331249"/>
                  </a:lnTo>
                  <a:lnTo>
                    <a:pt x="18003" y="350789"/>
                  </a:lnTo>
                  <a:lnTo>
                    <a:pt x="37542" y="363972"/>
                  </a:lnTo>
                  <a:lnTo>
                    <a:pt x="61468" y="368807"/>
                  </a:lnTo>
                  <a:lnTo>
                    <a:pt x="11094212" y="368807"/>
                  </a:lnTo>
                  <a:lnTo>
                    <a:pt x="11118121" y="363972"/>
                  </a:lnTo>
                  <a:lnTo>
                    <a:pt x="11137661" y="350789"/>
                  </a:lnTo>
                  <a:lnTo>
                    <a:pt x="11150844" y="331249"/>
                  </a:lnTo>
                  <a:lnTo>
                    <a:pt x="11155680" y="307339"/>
                  </a:lnTo>
                  <a:lnTo>
                    <a:pt x="11155680" y="61467"/>
                  </a:lnTo>
                  <a:lnTo>
                    <a:pt x="11150844" y="37558"/>
                  </a:lnTo>
                  <a:lnTo>
                    <a:pt x="11137661" y="18018"/>
                  </a:lnTo>
                  <a:lnTo>
                    <a:pt x="11118121" y="4835"/>
                  </a:lnTo>
                  <a:lnTo>
                    <a:pt x="11094212" y="0"/>
                  </a:lnTo>
                  <a:close/>
                </a:path>
              </a:pathLst>
            </a:custGeom>
            <a:solidFill>
              <a:srgbClr val="361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99694" y="4103370"/>
              <a:ext cx="11155680" cy="368935"/>
            </a:xfrm>
            <a:custGeom>
              <a:avLst/>
              <a:gdLst/>
              <a:ahLst/>
              <a:cxnLst/>
              <a:rect l="l" t="t" r="r" b="b"/>
              <a:pathLst>
                <a:path w="11155680" h="368935">
                  <a:moveTo>
                    <a:pt x="0" y="61467"/>
                  </a:moveTo>
                  <a:lnTo>
                    <a:pt x="4830" y="37558"/>
                  </a:lnTo>
                  <a:lnTo>
                    <a:pt x="18003" y="18018"/>
                  </a:lnTo>
                  <a:lnTo>
                    <a:pt x="37542" y="4835"/>
                  </a:lnTo>
                  <a:lnTo>
                    <a:pt x="61468" y="0"/>
                  </a:lnTo>
                  <a:lnTo>
                    <a:pt x="11094212" y="0"/>
                  </a:lnTo>
                  <a:lnTo>
                    <a:pt x="11118121" y="4835"/>
                  </a:lnTo>
                  <a:lnTo>
                    <a:pt x="11137661" y="18018"/>
                  </a:lnTo>
                  <a:lnTo>
                    <a:pt x="11150844" y="37558"/>
                  </a:lnTo>
                  <a:lnTo>
                    <a:pt x="11155680" y="61467"/>
                  </a:lnTo>
                  <a:lnTo>
                    <a:pt x="11155680" y="307339"/>
                  </a:lnTo>
                  <a:lnTo>
                    <a:pt x="11150844" y="331249"/>
                  </a:lnTo>
                  <a:lnTo>
                    <a:pt x="11137661" y="350789"/>
                  </a:lnTo>
                  <a:lnTo>
                    <a:pt x="11118121" y="363972"/>
                  </a:lnTo>
                  <a:lnTo>
                    <a:pt x="11094212" y="368807"/>
                  </a:lnTo>
                  <a:lnTo>
                    <a:pt x="61468" y="368807"/>
                  </a:lnTo>
                  <a:lnTo>
                    <a:pt x="37542" y="363972"/>
                  </a:lnTo>
                  <a:lnTo>
                    <a:pt x="18003" y="350789"/>
                  </a:lnTo>
                  <a:lnTo>
                    <a:pt x="4830" y="331249"/>
                  </a:lnTo>
                  <a:lnTo>
                    <a:pt x="0" y="307339"/>
                  </a:lnTo>
                  <a:lnTo>
                    <a:pt x="0" y="61467"/>
                  </a:lnTo>
                  <a:close/>
                </a:path>
              </a:pathLst>
            </a:custGeom>
            <a:ln w="25400">
              <a:solidFill>
                <a:srgbClr val="501F7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50353" y="5408002"/>
            <a:ext cx="11142981" cy="394335"/>
            <a:chOff x="626618" y="5453126"/>
            <a:chExt cx="11181080" cy="394335"/>
          </a:xfrm>
        </p:grpSpPr>
        <p:sp>
          <p:nvSpPr>
            <p:cNvPr id="16" name="object 16"/>
            <p:cNvSpPr/>
            <p:nvPr/>
          </p:nvSpPr>
          <p:spPr>
            <a:xfrm>
              <a:off x="639318" y="5465826"/>
              <a:ext cx="11155680" cy="368935"/>
            </a:xfrm>
            <a:custGeom>
              <a:avLst/>
              <a:gdLst/>
              <a:ahLst/>
              <a:cxnLst/>
              <a:rect l="l" t="t" r="r" b="b"/>
              <a:pathLst>
                <a:path w="11155680" h="368935">
                  <a:moveTo>
                    <a:pt x="11094212" y="0"/>
                  </a:moveTo>
                  <a:lnTo>
                    <a:pt x="61467" y="0"/>
                  </a:lnTo>
                  <a:lnTo>
                    <a:pt x="37542" y="4835"/>
                  </a:lnTo>
                  <a:lnTo>
                    <a:pt x="18003" y="18018"/>
                  </a:lnTo>
                  <a:lnTo>
                    <a:pt x="4830" y="37558"/>
                  </a:lnTo>
                  <a:lnTo>
                    <a:pt x="0" y="61468"/>
                  </a:lnTo>
                  <a:lnTo>
                    <a:pt x="0" y="307340"/>
                  </a:lnTo>
                  <a:lnTo>
                    <a:pt x="4830" y="331265"/>
                  </a:lnTo>
                  <a:lnTo>
                    <a:pt x="18003" y="350804"/>
                  </a:lnTo>
                  <a:lnTo>
                    <a:pt x="37542" y="363977"/>
                  </a:lnTo>
                  <a:lnTo>
                    <a:pt x="61467" y="368808"/>
                  </a:lnTo>
                  <a:lnTo>
                    <a:pt x="11094212" y="368808"/>
                  </a:lnTo>
                  <a:lnTo>
                    <a:pt x="11118121" y="363977"/>
                  </a:lnTo>
                  <a:lnTo>
                    <a:pt x="11137661" y="350804"/>
                  </a:lnTo>
                  <a:lnTo>
                    <a:pt x="11150844" y="331265"/>
                  </a:lnTo>
                  <a:lnTo>
                    <a:pt x="11155680" y="307340"/>
                  </a:lnTo>
                  <a:lnTo>
                    <a:pt x="11155680" y="61468"/>
                  </a:lnTo>
                  <a:lnTo>
                    <a:pt x="11150844" y="37558"/>
                  </a:lnTo>
                  <a:lnTo>
                    <a:pt x="11137661" y="18018"/>
                  </a:lnTo>
                  <a:lnTo>
                    <a:pt x="11118121" y="4835"/>
                  </a:lnTo>
                  <a:lnTo>
                    <a:pt x="11094212" y="0"/>
                  </a:lnTo>
                  <a:close/>
                </a:path>
              </a:pathLst>
            </a:custGeom>
            <a:solidFill>
              <a:srgbClr val="361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39318" y="5465826"/>
              <a:ext cx="11155680" cy="368935"/>
            </a:xfrm>
            <a:custGeom>
              <a:avLst/>
              <a:gdLst/>
              <a:ahLst/>
              <a:cxnLst/>
              <a:rect l="l" t="t" r="r" b="b"/>
              <a:pathLst>
                <a:path w="11155680" h="368935">
                  <a:moveTo>
                    <a:pt x="0" y="61468"/>
                  </a:moveTo>
                  <a:lnTo>
                    <a:pt x="4830" y="37558"/>
                  </a:lnTo>
                  <a:lnTo>
                    <a:pt x="18003" y="18018"/>
                  </a:lnTo>
                  <a:lnTo>
                    <a:pt x="37542" y="4835"/>
                  </a:lnTo>
                  <a:lnTo>
                    <a:pt x="61467" y="0"/>
                  </a:lnTo>
                  <a:lnTo>
                    <a:pt x="11094212" y="0"/>
                  </a:lnTo>
                  <a:lnTo>
                    <a:pt x="11118121" y="4835"/>
                  </a:lnTo>
                  <a:lnTo>
                    <a:pt x="11137661" y="18018"/>
                  </a:lnTo>
                  <a:lnTo>
                    <a:pt x="11150844" y="37558"/>
                  </a:lnTo>
                  <a:lnTo>
                    <a:pt x="11155680" y="61468"/>
                  </a:lnTo>
                  <a:lnTo>
                    <a:pt x="11155680" y="307340"/>
                  </a:lnTo>
                  <a:lnTo>
                    <a:pt x="11150844" y="331265"/>
                  </a:lnTo>
                  <a:lnTo>
                    <a:pt x="11137661" y="350804"/>
                  </a:lnTo>
                  <a:lnTo>
                    <a:pt x="11118121" y="363977"/>
                  </a:lnTo>
                  <a:lnTo>
                    <a:pt x="11094212" y="368808"/>
                  </a:lnTo>
                  <a:lnTo>
                    <a:pt x="61467" y="368808"/>
                  </a:lnTo>
                  <a:lnTo>
                    <a:pt x="37542" y="363977"/>
                  </a:lnTo>
                  <a:lnTo>
                    <a:pt x="18003" y="350804"/>
                  </a:lnTo>
                  <a:lnTo>
                    <a:pt x="4830" y="331265"/>
                  </a:lnTo>
                  <a:lnTo>
                    <a:pt x="0" y="307340"/>
                  </a:lnTo>
                  <a:lnTo>
                    <a:pt x="0" y="61468"/>
                  </a:lnTo>
                  <a:close/>
                </a:path>
              </a:pathLst>
            </a:custGeom>
            <a:ln w="25400">
              <a:solidFill>
                <a:srgbClr val="501F7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27586" y="877331"/>
            <a:ext cx="11155680" cy="1918474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299085" marR="113664" indent="-287020">
              <a:lnSpc>
                <a:spcPct val="100000"/>
              </a:lnSpc>
              <a:spcBef>
                <a:spcPts val="74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200" dirty="0">
                <a:latin typeface="Arial MT"/>
                <a:cs typeface="Arial MT"/>
              </a:rPr>
              <a:t>O </a:t>
            </a:r>
            <a:r>
              <a:rPr sz="1200" spc="-5" dirty="0">
                <a:latin typeface="Arial MT"/>
                <a:cs typeface="Arial MT"/>
              </a:rPr>
              <a:t>objetivo </a:t>
            </a:r>
            <a:r>
              <a:rPr sz="1200" dirty="0">
                <a:latin typeface="Arial MT"/>
                <a:cs typeface="Arial MT"/>
              </a:rPr>
              <a:t>principal do projeto é dar condições de treinamento de maneira </a:t>
            </a:r>
            <a:r>
              <a:rPr sz="1200" spc="-5" dirty="0">
                <a:latin typeface="Arial MT"/>
                <a:cs typeface="Arial MT"/>
              </a:rPr>
              <a:t>excelente, provendo </a:t>
            </a:r>
            <a:r>
              <a:rPr sz="1200" dirty="0">
                <a:latin typeface="Arial MT"/>
                <a:cs typeface="Arial MT"/>
              </a:rPr>
              <a:t>recursos humanos, materiais e 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técnicos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 alta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qualidade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para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proporcionar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melhoria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 resultados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 alcançar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novos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patamares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dos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atletas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beneficiados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do projeto. </a:t>
            </a:r>
            <a:r>
              <a:rPr sz="1200" spc="-37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Em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2021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e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2022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foram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executados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os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seguintes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projetos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continuidade:</a:t>
            </a:r>
          </a:p>
          <a:p>
            <a:pPr marL="1213485" lvl="1" indent="-287020">
              <a:buFont typeface="Wingdings"/>
              <a:buChar char=""/>
              <a:tabLst>
                <a:tab pos="1213485" algn="l"/>
                <a:tab pos="1214120" algn="l"/>
              </a:tabLst>
            </a:pPr>
            <a:r>
              <a:rPr sz="1200" dirty="0">
                <a:latin typeface="Arial MT"/>
                <a:cs typeface="Arial MT"/>
              </a:rPr>
              <a:t>Equipe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Treinamento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Instituto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Tênis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-</a:t>
            </a:r>
            <a:r>
              <a:rPr sz="1200" spc="-5" dirty="0">
                <a:latin typeface="Arial MT"/>
                <a:cs typeface="Arial MT"/>
              </a:rPr>
              <a:t> Nº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Processo: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71000.046878/2020-91</a:t>
            </a:r>
            <a:endParaRPr sz="1200" dirty="0">
              <a:latin typeface="Arial MT"/>
              <a:cs typeface="Arial MT"/>
            </a:endParaRPr>
          </a:p>
          <a:p>
            <a:pPr marL="1213485" lvl="1" indent="-287020">
              <a:buFont typeface="Wingdings"/>
              <a:buChar char=""/>
              <a:tabLst>
                <a:tab pos="1213485" algn="l"/>
                <a:tab pos="1214120" algn="l"/>
              </a:tabLst>
            </a:pPr>
            <a:r>
              <a:rPr sz="1200" dirty="0">
                <a:latin typeface="Arial MT"/>
                <a:cs typeface="Arial MT"/>
              </a:rPr>
              <a:t>Equipe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de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Treinamento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Instituto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Tênis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II - </a:t>
            </a:r>
            <a:r>
              <a:rPr sz="1200" spc="-5" dirty="0">
                <a:latin typeface="Arial MT"/>
                <a:cs typeface="Arial MT"/>
              </a:rPr>
              <a:t>Nº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Processo: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71000.061643/2021-19</a:t>
            </a:r>
            <a:endParaRPr lang="pt-BR" sz="1200" spc="-5" dirty="0">
              <a:latin typeface="Arial MT"/>
              <a:cs typeface="Arial MT"/>
            </a:endParaRPr>
          </a:p>
          <a:p>
            <a:pPr marL="1213485" lvl="1" indent="-287020">
              <a:buFont typeface="Wingdings"/>
              <a:buChar char=""/>
              <a:tabLst>
                <a:tab pos="1213485" algn="l"/>
                <a:tab pos="1214120" algn="l"/>
              </a:tabLst>
            </a:pPr>
            <a:r>
              <a:rPr lang="pt-BR" sz="1200" dirty="0">
                <a:latin typeface="Arial MT"/>
                <a:cs typeface="Arial MT"/>
              </a:rPr>
              <a:t>Equipe de Treinamento Rede Tênis Brasil I- </a:t>
            </a:r>
            <a:r>
              <a:rPr lang="pt-BR" sz="1200" spc="-5" dirty="0">
                <a:latin typeface="Arial MT"/>
                <a:cs typeface="Arial MT"/>
              </a:rPr>
              <a:t>Nº</a:t>
            </a:r>
            <a:r>
              <a:rPr lang="pt-BR" sz="1200" spc="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Processo:</a:t>
            </a:r>
            <a:r>
              <a:rPr lang="pt-BR" sz="1200" spc="-50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71000.064003/2022-33</a:t>
            </a:r>
          </a:p>
          <a:p>
            <a:pPr marL="1213485" lvl="1" indent="-287020">
              <a:buFont typeface="Wingdings"/>
              <a:buChar char=""/>
              <a:tabLst>
                <a:tab pos="1213485" algn="l"/>
                <a:tab pos="1214120" algn="l"/>
              </a:tabLst>
            </a:pPr>
            <a:r>
              <a:rPr lang="pt-BR" sz="1200" spc="-5" dirty="0">
                <a:latin typeface="Arial MT"/>
                <a:cs typeface="Arial MT"/>
              </a:rPr>
              <a:t>Equipe de Treinamento Rede Tênis Brasil II - N° do Processo 71000.064059/2022-98</a:t>
            </a:r>
          </a:p>
          <a:p>
            <a:pPr marL="926465" lvl="1">
              <a:tabLst>
                <a:tab pos="1213485" algn="l"/>
                <a:tab pos="1214120" algn="l"/>
              </a:tabLst>
            </a:pPr>
            <a:endParaRPr lang="pt-BR" sz="1400" spc="-5" dirty="0">
              <a:latin typeface="Arial MT"/>
              <a:cs typeface="Arial MT"/>
            </a:endParaRPr>
          </a:p>
          <a:p>
            <a:pPr marL="926465" lvl="1">
              <a:tabLst>
                <a:tab pos="1213485" algn="l"/>
                <a:tab pos="1214120" algn="l"/>
              </a:tabLst>
            </a:pPr>
            <a:endParaRPr sz="1800" dirty="0">
              <a:latin typeface="Arial MT"/>
              <a:cs typeface="Arial MT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34C2FF3-F40E-B329-C69C-84A32A3D5389}"/>
              </a:ext>
            </a:extLst>
          </p:cNvPr>
          <p:cNvSpPr txBox="1"/>
          <p:nvPr/>
        </p:nvSpPr>
        <p:spPr>
          <a:xfrm>
            <a:off x="358520" y="543127"/>
            <a:ext cx="7696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84929">
              <a:lnSpc>
                <a:spcPct val="100000"/>
              </a:lnSpc>
              <a:spcBef>
                <a:spcPts val="1040"/>
              </a:spcBef>
            </a:pPr>
            <a:r>
              <a:rPr lang="pt-BR" sz="1800" spc="-5" dirty="0">
                <a:solidFill>
                  <a:srgbClr val="FFFFFF"/>
                </a:solidFill>
                <a:latin typeface="Arial MT"/>
                <a:cs typeface="Arial MT"/>
              </a:rPr>
              <a:t>Projeto Equipe de</a:t>
            </a:r>
            <a:r>
              <a:rPr lang="pt-BR" sz="18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pt-BR" sz="1800" spc="-10" dirty="0">
                <a:solidFill>
                  <a:srgbClr val="FFFFFF"/>
                </a:solidFill>
                <a:latin typeface="Arial MT"/>
                <a:cs typeface="Arial MT"/>
              </a:rPr>
              <a:t>Treinamento</a:t>
            </a:r>
            <a:endParaRPr lang="pt-BR" sz="1800" dirty="0">
              <a:latin typeface="Arial MT"/>
              <a:cs typeface="Arial MT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B2AC432-E437-3087-5E13-C120395EFA88}"/>
              </a:ext>
            </a:extLst>
          </p:cNvPr>
          <p:cNvSpPr txBox="1"/>
          <p:nvPr/>
        </p:nvSpPr>
        <p:spPr>
          <a:xfrm>
            <a:off x="76200" y="2356242"/>
            <a:ext cx="9322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84929">
              <a:lnSpc>
                <a:spcPct val="100000"/>
              </a:lnSpc>
              <a:spcBef>
                <a:spcPts val="1040"/>
              </a:spcBef>
            </a:pPr>
            <a:r>
              <a:rPr lang="pt-BR" sz="1800" spc="-5" dirty="0">
                <a:solidFill>
                  <a:srgbClr val="FFFFFF"/>
                </a:solidFill>
                <a:latin typeface="Arial MT"/>
                <a:cs typeface="Arial MT"/>
              </a:rPr>
              <a:t>Projeto Massificação Maria Esther Bueno</a:t>
            </a:r>
            <a:endParaRPr lang="pt-BR" sz="1800" dirty="0">
              <a:latin typeface="Arial MT"/>
              <a:cs typeface="Arial MT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134FA00-7F4A-15A8-620F-15C761D3209C}"/>
              </a:ext>
            </a:extLst>
          </p:cNvPr>
          <p:cNvSpPr txBox="1"/>
          <p:nvPr/>
        </p:nvSpPr>
        <p:spPr>
          <a:xfrm>
            <a:off x="1143000" y="4025459"/>
            <a:ext cx="9322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84929">
              <a:lnSpc>
                <a:spcPct val="100000"/>
              </a:lnSpc>
              <a:spcBef>
                <a:spcPts val="1040"/>
              </a:spcBef>
            </a:pPr>
            <a:r>
              <a:rPr lang="pt-BR" sz="1800" spc="-5" dirty="0">
                <a:solidFill>
                  <a:srgbClr val="FFFFFF"/>
                </a:solidFill>
                <a:latin typeface="Arial MT"/>
                <a:cs typeface="Arial MT"/>
              </a:rPr>
              <a:t>Projeto Competições</a:t>
            </a:r>
            <a:endParaRPr lang="pt-BR" sz="1800" dirty="0">
              <a:latin typeface="Arial MT"/>
              <a:cs typeface="Arial MT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E8455E2-3B75-CC54-1D8C-5EC49A856AB1}"/>
              </a:ext>
            </a:extLst>
          </p:cNvPr>
          <p:cNvSpPr txBox="1"/>
          <p:nvPr/>
        </p:nvSpPr>
        <p:spPr>
          <a:xfrm>
            <a:off x="838200" y="5408583"/>
            <a:ext cx="9322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84929">
              <a:lnSpc>
                <a:spcPct val="100000"/>
              </a:lnSpc>
              <a:spcBef>
                <a:spcPts val="1040"/>
              </a:spcBef>
            </a:pPr>
            <a:r>
              <a:rPr lang="pt-BR" sz="1800" spc="-5" dirty="0">
                <a:solidFill>
                  <a:srgbClr val="FFFFFF"/>
                </a:solidFill>
                <a:latin typeface="Arial MT"/>
                <a:cs typeface="Arial MT"/>
              </a:rPr>
              <a:t>Projeto Diárias - Hospedagem</a:t>
            </a:r>
            <a:endParaRPr lang="pt-BR" sz="1800" dirty="0">
              <a:latin typeface="Arial MT"/>
              <a:cs typeface="Arial MT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B714103D-ED43-E587-D208-A294E3243407}"/>
              </a:ext>
            </a:extLst>
          </p:cNvPr>
          <p:cNvSpPr txBox="1"/>
          <p:nvPr/>
        </p:nvSpPr>
        <p:spPr>
          <a:xfrm>
            <a:off x="477117" y="2746323"/>
            <a:ext cx="111800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9090" marR="5080" indent="-287020">
              <a:lnSpc>
                <a:spcPct val="100000"/>
              </a:lnSpc>
              <a:spcBef>
                <a:spcPts val="740"/>
              </a:spcBef>
              <a:buFont typeface="Wingdings"/>
              <a:buChar char=""/>
              <a:tabLst>
                <a:tab pos="339090" algn="l"/>
                <a:tab pos="339725" algn="l"/>
              </a:tabLst>
            </a:pPr>
            <a:r>
              <a:rPr lang="pt-BR" sz="1200" dirty="0">
                <a:latin typeface="Arial MT"/>
                <a:cs typeface="Arial MT"/>
              </a:rPr>
              <a:t>O </a:t>
            </a:r>
            <a:r>
              <a:rPr lang="pt-BR" sz="1200" spc="-5" dirty="0">
                <a:latin typeface="Arial MT"/>
                <a:cs typeface="Arial MT"/>
              </a:rPr>
              <a:t>objetivo </a:t>
            </a:r>
            <a:r>
              <a:rPr lang="pt-BR" sz="1200" dirty="0">
                <a:latin typeface="Arial MT"/>
                <a:cs typeface="Arial MT"/>
              </a:rPr>
              <a:t>de ampliar a quantidade de </a:t>
            </a:r>
            <a:r>
              <a:rPr lang="pt-BR" sz="1200" spc="-5" dirty="0">
                <a:latin typeface="Arial MT"/>
                <a:cs typeface="Arial MT"/>
              </a:rPr>
              <a:t>praticantes </a:t>
            </a:r>
            <a:r>
              <a:rPr lang="pt-BR" sz="1200" dirty="0">
                <a:latin typeface="Arial MT"/>
                <a:cs typeface="Arial MT"/>
              </a:rPr>
              <a:t>de tênis na base e proporcionar </a:t>
            </a:r>
            <a:r>
              <a:rPr lang="pt-BR" sz="1200" spc="-5" dirty="0">
                <a:latin typeface="Arial MT"/>
                <a:cs typeface="Arial MT"/>
              </a:rPr>
              <a:t>uma </a:t>
            </a:r>
            <a:r>
              <a:rPr lang="pt-BR" sz="1200" dirty="0">
                <a:latin typeface="Arial MT"/>
                <a:cs typeface="Arial MT"/>
              </a:rPr>
              <a:t>continuidade de prática e aprendizado </a:t>
            </a:r>
            <a:r>
              <a:rPr lang="pt-BR" sz="1200" spc="10" dirty="0">
                <a:latin typeface="Arial MT"/>
                <a:cs typeface="Arial MT"/>
              </a:rPr>
              <a:t>aos </a:t>
            </a:r>
            <a:r>
              <a:rPr lang="pt-BR" sz="1200" spc="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alunos</a:t>
            </a:r>
            <a:r>
              <a:rPr lang="pt-BR" sz="1200" spc="-3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que</a:t>
            </a:r>
            <a:r>
              <a:rPr lang="pt-BR" sz="1200" spc="-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já</a:t>
            </a:r>
            <a:r>
              <a:rPr lang="pt-BR" sz="1200" spc="-5" dirty="0">
                <a:latin typeface="Arial MT"/>
                <a:cs typeface="Arial MT"/>
              </a:rPr>
              <a:t> vêm </a:t>
            </a:r>
            <a:r>
              <a:rPr lang="pt-BR" sz="1200" dirty="0">
                <a:latin typeface="Arial MT"/>
                <a:cs typeface="Arial MT"/>
              </a:rPr>
              <a:t>participando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do</a:t>
            </a:r>
            <a:r>
              <a:rPr lang="pt-BR" sz="1200" spc="-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projeto</a:t>
            </a:r>
            <a:r>
              <a:rPr lang="pt-BR" sz="1200" spc="-3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nos</a:t>
            </a:r>
            <a:r>
              <a:rPr lang="pt-BR" sz="1200" spc="-2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últimos</a:t>
            </a:r>
            <a:r>
              <a:rPr lang="pt-BR" sz="1200" spc="-2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,</a:t>
            </a:r>
            <a:r>
              <a:rPr lang="pt-BR" sz="1200" spc="-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o</a:t>
            </a:r>
            <a:r>
              <a:rPr lang="pt-BR" sz="1200" spc="-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projeto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apresenta</a:t>
            </a:r>
            <a:r>
              <a:rPr lang="pt-BR" sz="1200" spc="-5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a</a:t>
            </a:r>
            <a:r>
              <a:rPr lang="pt-BR" sz="1200" spc="-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modalidade</a:t>
            </a:r>
            <a:r>
              <a:rPr lang="pt-BR" sz="1200" spc="-3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para</a:t>
            </a:r>
            <a:r>
              <a:rPr lang="pt-BR" sz="1200" spc="-30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diversas</a:t>
            </a:r>
            <a:r>
              <a:rPr lang="pt-BR" sz="1200" spc="-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crianças</a:t>
            </a:r>
            <a:r>
              <a:rPr lang="pt-BR" sz="1200" spc="-4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em</a:t>
            </a:r>
            <a:r>
              <a:rPr lang="pt-BR" sz="1200" spc="-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escolas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e</a:t>
            </a:r>
            <a:r>
              <a:rPr lang="pt-BR" sz="1200" spc="3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praças </a:t>
            </a:r>
            <a:r>
              <a:rPr lang="pt-BR" sz="1200" spc="-37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públicas com a possibilidade dos alunos que se </a:t>
            </a:r>
            <a:r>
              <a:rPr lang="pt-BR" sz="1200" spc="-5" dirty="0">
                <a:latin typeface="Arial MT"/>
                <a:cs typeface="Arial MT"/>
              </a:rPr>
              <a:t>destacarem </a:t>
            </a:r>
            <a:r>
              <a:rPr lang="pt-BR" sz="1200" dirty="0">
                <a:latin typeface="Arial MT"/>
                <a:cs typeface="Arial MT"/>
              </a:rPr>
              <a:t>continuarem as aulas em quadras de tênis. Em 2021 e 2022 foram </a:t>
            </a:r>
            <a:r>
              <a:rPr lang="pt-BR" sz="1200" spc="5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executados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os</a:t>
            </a:r>
            <a:r>
              <a:rPr lang="pt-BR" sz="1200" spc="-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seguintes</a:t>
            </a:r>
            <a:r>
              <a:rPr lang="pt-BR" sz="1200" spc="-3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projetos</a:t>
            </a:r>
            <a:r>
              <a:rPr lang="pt-BR" sz="1200" spc="-5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de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continuidade:</a:t>
            </a:r>
            <a:endParaRPr lang="pt-BR" sz="1200" dirty="0">
              <a:latin typeface="Arial MT"/>
              <a:cs typeface="Arial MT"/>
            </a:endParaRPr>
          </a:p>
          <a:p>
            <a:pPr marL="1253490" lvl="1" indent="-287020">
              <a:lnSpc>
                <a:spcPct val="100000"/>
              </a:lnSpc>
              <a:buFont typeface="Wingdings"/>
              <a:buChar char=""/>
              <a:tabLst>
                <a:tab pos="1253490" algn="l"/>
                <a:tab pos="1254125" algn="l"/>
              </a:tabLst>
            </a:pPr>
            <a:r>
              <a:rPr lang="pt-BR" sz="1200" dirty="0">
                <a:latin typeface="Arial MT"/>
                <a:cs typeface="Arial MT"/>
              </a:rPr>
              <a:t>Massificação</a:t>
            </a:r>
            <a:r>
              <a:rPr lang="pt-BR" sz="1200" spc="-4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Maria</a:t>
            </a:r>
            <a:r>
              <a:rPr lang="pt-BR" sz="1200" spc="-2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Esther</a:t>
            </a:r>
            <a:r>
              <a:rPr lang="pt-BR" sz="1200" spc="-3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Bueno</a:t>
            </a:r>
            <a:r>
              <a:rPr lang="pt-BR" sz="1200" spc="-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-</a:t>
            </a:r>
            <a:r>
              <a:rPr lang="pt-BR" sz="1200" spc="-20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Nº</a:t>
            </a:r>
            <a:r>
              <a:rPr lang="pt-BR" sz="1200" spc="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Processo: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71000.046470/2020-10</a:t>
            </a:r>
            <a:endParaRPr lang="pt-BR" sz="1200" dirty="0">
              <a:latin typeface="Arial MT"/>
              <a:cs typeface="Arial MT"/>
            </a:endParaRPr>
          </a:p>
          <a:p>
            <a:pPr marL="1253490" lvl="1" indent="-287020">
              <a:lnSpc>
                <a:spcPct val="100000"/>
              </a:lnSpc>
              <a:buFont typeface="Wingdings"/>
              <a:buChar char=""/>
              <a:tabLst>
                <a:tab pos="1253490" algn="l"/>
                <a:tab pos="1254125" algn="l"/>
              </a:tabLst>
            </a:pPr>
            <a:r>
              <a:rPr lang="pt-BR" sz="1200" spc="-5" dirty="0">
                <a:latin typeface="Arial MT"/>
                <a:cs typeface="Arial MT"/>
              </a:rPr>
              <a:t>Massificação</a:t>
            </a:r>
            <a:r>
              <a:rPr lang="pt-BR" sz="1200" spc="-45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Maria</a:t>
            </a:r>
            <a:r>
              <a:rPr lang="pt-BR" sz="1200" spc="-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Esther</a:t>
            </a:r>
            <a:r>
              <a:rPr lang="pt-BR" sz="1200" spc="-2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Bueno</a:t>
            </a:r>
            <a:r>
              <a:rPr lang="pt-BR" sz="1200" spc="-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II</a:t>
            </a:r>
            <a:r>
              <a:rPr lang="pt-BR" sz="1200" spc="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–</a:t>
            </a:r>
            <a:r>
              <a:rPr lang="pt-BR" sz="1200" spc="-20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Nº</a:t>
            </a:r>
            <a:r>
              <a:rPr lang="pt-BR" sz="1200" spc="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Processo:</a:t>
            </a:r>
            <a:r>
              <a:rPr lang="pt-BR" sz="1200" spc="-35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71000.061973/2021-04</a:t>
            </a:r>
          </a:p>
          <a:p>
            <a:pPr marL="1253490" lvl="1" indent="-287020">
              <a:lnSpc>
                <a:spcPct val="100000"/>
              </a:lnSpc>
              <a:buFont typeface="Wingdings"/>
              <a:buChar char=""/>
              <a:tabLst>
                <a:tab pos="1253490" algn="l"/>
                <a:tab pos="1254125" algn="l"/>
              </a:tabLst>
            </a:pPr>
            <a:r>
              <a:rPr lang="pt-BR" sz="1200" spc="-5" dirty="0">
                <a:latin typeface="Arial MT"/>
                <a:cs typeface="Arial MT"/>
              </a:rPr>
              <a:t>Massificação Maria Esther Bueno III– Nº Processo: 71000.065758/2022-55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0B2F646-4F3D-9D05-9BC2-8A0C2263D09B}"/>
              </a:ext>
            </a:extLst>
          </p:cNvPr>
          <p:cNvSpPr txBox="1"/>
          <p:nvPr/>
        </p:nvSpPr>
        <p:spPr>
          <a:xfrm>
            <a:off x="477117" y="4424669"/>
            <a:ext cx="111376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9090" marR="323850" indent="-287020">
              <a:lnSpc>
                <a:spcPct val="100000"/>
              </a:lnSpc>
              <a:spcBef>
                <a:spcPts val="740"/>
              </a:spcBef>
              <a:buFont typeface="Wingdings"/>
              <a:buChar char=""/>
              <a:tabLst>
                <a:tab pos="339090" algn="l"/>
                <a:tab pos="339725" algn="l"/>
              </a:tabLst>
            </a:pPr>
            <a:r>
              <a:rPr lang="pt-BR" sz="1200" dirty="0">
                <a:latin typeface="Arial MT"/>
                <a:cs typeface="Arial MT"/>
              </a:rPr>
              <a:t>O projeto</a:t>
            </a:r>
            <a:r>
              <a:rPr lang="pt-BR" sz="1200" spc="-35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visa</a:t>
            </a:r>
            <a:r>
              <a:rPr lang="pt-BR" sz="1200" spc="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a </a:t>
            </a:r>
            <a:r>
              <a:rPr lang="pt-BR" sz="1200" spc="-5" dirty="0">
                <a:latin typeface="Arial MT"/>
                <a:cs typeface="Arial MT"/>
              </a:rPr>
              <a:t>participação</a:t>
            </a:r>
            <a:r>
              <a:rPr lang="pt-BR" sz="1200" spc="-3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em </a:t>
            </a:r>
            <a:r>
              <a:rPr lang="pt-BR" sz="1200" spc="-5" dirty="0">
                <a:latin typeface="Arial MT"/>
                <a:cs typeface="Arial MT"/>
              </a:rPr>
              <a:t>competições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do</a:t>
            </a:r>
            <a:r>
              <a:rPr lang="pt-BR" sz="1200" spc="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calendário</a:t>
            </a:r>
            <a:r>
              <a:rPr lang="pt-BR" sz="1200" spc="-3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nacional</a:t>
            </a:r>
            <a:r>
              <a:rPr lang="pt-BR" sz="1200" spc="-3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e </a:t>
            </a:r>
            <a:r>
              <a:rPr lang="pt-BR" sz="1200" spc="-5" dirty="0">
                <a:latin typeface="Arial MT"/>
                <a:cs typeface="Arial MT"/>
              </a:rPr>
              <a:t>internacional</a:t>
            </a:r>
            <a:r>
              <a:rPr lang="pt-BR" sz="1200" spc="-2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da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modalidade</a:t>
            </a:r>
            <a:r>
              <a:rPr lang="pt-BR" sz="1200" spc="-60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Tênis </a:t>
            </a:r>
            <a:r>
              <a:rPr lang="pt-BR" sz="1200" dirty="0">
                <a:latin typeface="Arial MT"/>
                <a:cs typeface="Arial MT"/>
              </a:rPr>
              <a:t>nas</a:t>
            </a:r>
            <a:r>
              <a:rPr lang="pt-BR" sz="1200" spc="-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categorias</a:t>
            </a:r>
            <a:r>
              <a:rPr lang="pt-BR" sz="1200" spc="-3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juvenil</a:t>
            </a:r>
            <a:r>
              <a:rPr lang="pt-BR" sz="1200" spc="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e </a:t>
            </a:r>
            <a:r>
              <a:rPr lang="pt-BR" sz="1200" spc="-37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adulto</a:t>
            </a:r>
            <a:r>
              <a:rPr lang="pt-BR" sz="1200" spc="-2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dos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atletas</a:t>
            </a:r>
            <a:r>
              <a:rPr lang="pt-BR" sz="1200" spc="-3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do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instituto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e</a:t>
            </a:r>
            <a:r>
              <a:rPr lang="pt-BR" sz="1200" spc="-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seus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treinadores.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Em 2021</a:t>
            </a:r>
            <a:r>
              <a:rPr lang="pt-BR" sz="1200" spc="-3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e 2022</a:t>
            </a:r>
            <a:r>
              <a:rPr lang="pt-BR" sz="1200" spc="-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foram</a:t>
            </a:r>
            <a:r>
              <a:rPr lang="pt-BR" sz="1200" spc="-35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executados</a:t>
            </a:r>
            <a:r>
              <a:rPr lang="pt-BR" sz="1200" spc="-3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os</a:t>
            </a:r>
            <a:r>
              <a:rPr lang="pt-BR" sz="1200" spc="-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seguintes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projetos</a:t>
            </a:r>
            <a:r>
              <a:rPr lang="pt-BR" sz="1200" spc="-3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de</a:t>
            </a:r>
            <a:r>
              <a:rPr lang="pt-BR" sz="1200" spc="-5" dirty="0">
                <a:latin typeface="Arial MT"/>
                <a:cs typeface="Arial MT"/>
              </a:rPr>
              <a:t> continuidade:</a:t>
            </a:r>
            <a:endParaRPr lang="pt-BR" sz="1200" dirty="0">
              <a:latin typeface="Arial MT"/>
              <a:cs typeface="Arial MT"/>
            </a:endParaRPr>
          </a:p>
          <a:p>
            <a:pPr marL="1253490" lvl="1" indent="-287020">
              <a:lnSpc>
                <a:spcPct val="100000"/>
              </a:lnSpc>
              <a:buFont typeface="Wingdings"/>
              <a:buChar char=""/>
              <a:tabLst>
                <a:tab pos="1253490" algn="l"/>
                <a:tab pos="1254125" algn="l"/>
              </a:tabLst>
            </a:pPr>
            <a:r>
              <a:rPr lang="pt-BR" sz="1200" dirty="0">
                <a:latin typeface="Arial MT"/>
                <a:cs typeface="Arial MT"/>
              </a:rPr>
              <a:t>Ano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VIII</a:t>
            </a:r>
            <a:r>
              <a:rPr lang="pt-BR" sz="1200" spc="-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Competições</a:t>
            </a:r>
            <a:r>
              <a:rPr lang="pt-BR" sz="1200" spc="-5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Equipe</a:t>
            </a:r>
            <a:r>
              <a:rPr lang="pt-BR" sz="1200" spc="-2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de</a:t>
            </a:r>
            <a:r>
              <a:rPr lang="pt-BR" sz="1200" spc="-35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Treinamento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do</a:t>
            </a:r>
            <a:r>
              <a:rPr lang="pt-BR" sz="1200" spc="-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Instituto</a:t>
            </a:r>
            <a:r>
              <a:rPr lang="pt-BR" sz="1200" spc="-7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Tênis</a:t>
            </a:r>
            <a:r>
              <a:rPr lang="pt-BR" sz="1200" spc="-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- </a:t>
            </a:r>
            <a:r>
              <a:rPr lang="pt-BR" sz="1200" spc="-5" dirty="0">
                <a:latin typeface="Arial MT"/>
                <a:cs typeface="Arial MT"/>
              </a:rPr>
              <a:t>Nº</a:t>
            </a:r>
            <a:r>
              <a:rPr lang="pt-BR" sz="1200" spc="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Processo:</a:t>
            </a:r>
            <a:r>
              <a:rPr lang="pt-BR" sz="1200" spc="-45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58000.009542/2018-65</a:t>
            </a:r>
            <a:endParaRPr lang="pt-BR" sz="1200" dirty="0">
              <a:latin typeface="Arial MT"/>
              <a:cs typeface="Arial MT"/>
            </a:endParaRPr>
          </a:p>
          <a:p>
            <a:pPr marL="1253490" lvl="1" indent="-2870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1253490" algn="l"/>
                <a:tab pos="1254125" algn="l"/>
              </a:tabLst>
            </a:pPr>
            <a:r>
              <a:rPr lang="pt-BR" sz="1200" dirty="0">
                <a:latin typeface="Arial MT"/>
                <a:cs typeface="Arial MT"/>
              </a:rPr>
              <a:t>Ano</a:t>
            </a:r>
            <a:r>
              <a:rPr lang="pt-BR" sz="1200" spc="-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X Competições</a:t>
            </a:r>
            <a:r>
              <a:rPr lang="pt-BR" sz="1200" spc="-4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Equipe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de</a:t>
            </a:r>
            <a:r>
              <a:rPr lang="pt-BR" sz="1200" spc="-20" dirty="0">
                <a:latin typeface="Arial MT"/>
                <a:cs typeface="Arial MT"/>
              </a:rPr>
              <a:t> </a:t>
            </a:r>
            <a:r>
              <a:rPr lang="pt-BR" sz="1200" spc="-10" dirty="0">
                <a:latin typeface="Arial MT"/>
                <a:cs typeface="Arial MT"/>
              </a:rPr>
              <a:t>Treinamento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do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Instituto</a:t>
            </a:r>
            <a:r>
              <a:rPr lang="pt-BR" sz="1200" spc="-65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Tênis</a:t>
            </a:r>
            <a:r>
              <a:rPr lang="pt-BR" sz="1200" dirty="0">
                <a:latin typeface="Arial MT"/>
                <a:cs typeface="Arial MT"/>
              </a:rPr>
              <a:t> - </a:t>
            </a:r>
            <a:r>
              <a:rPr lang="pt-BR" sz="1200" spc="-5" dirty="0">
                <a:latin typeface="Arial MT"/>
                <a:cs typeface="Arial MT"/>
              </a:rPr>
              <a:t>Nº</a:t>
            </a:r>
            <a:r>
              <a:rPr lang="pt-BR" sz="1200" spc="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Processo: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71000.056338/2022-88</a:t>
            </a:r>
            <a:endParaRPr lang="pt-BR" sz="1200" dirty="0">
              <a:latin typeface="Arial MT"/>
              <a:cs typeface="Arial MT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2D15AE38-C8C0-0EC6-B171-5D3E701B91AF}"/>
              </a:ext>
            </a:extLst>
          </p:cNvPr>
          <p:cNvSpPr txBox="1"/>
          <p:nvPr/>
        </p:nvSpPr>
        <p:spPr>
          <a:xfrm>
            <a:off x="453666" y="5845176"/>
            <a:ext cx="111577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9095" marR="153670" indent="-287020">
              <a:lnSpc>
                <a:spcPct val="100000"/>
              </a:lnSpc>
              <a:spcBef>
                <a:spcPts val="740"/>
              </a:spcBef>
              <a:buFont typeface="Wingdings"/>
              <a:buChar char=""/>
              <a:tabLst>
                <a:tab pos="379095" algn="l"/>
                <a:tab pos="379730" algn="l"/>
              </a:tabLst>
            </a:pPr>
            <a:r>
              <a:rPr lang="pt-BR" sz="1200" dirty="0">
                <a:latin typeface="Arial MT"/>
                <a:cs typeface="Arial MT"/>
              </a:rPr>
              <a:t>O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projeto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visa</a:t>
            </a:r>
            <a:r>
              <a:rPr lang="pt-BR" sz="1200" spc="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a</a:t>
            </a:r>
            <a:r>
              <a:rPr lang="pt-BR" sz="1200" spc="-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destinação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de</a:t>
            </a:r>
            <a:r>
              <a:rPr lang="pt-BR" sz="1200" spc="-2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diárias</a:t>
            </a:r>
            <a:r>
              <a:rPr lang="pt-BR" sz="1200" spc="-2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aos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beneficiados</a:t>
            </a:r>
            <a:r>
              <a:rPr lang="pt-BR" sz="1200" spc="-4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do</a:t>
            </a:r>
            <a:r>
              <a:rPr lang="pt-BR" sz="1200" spc="-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projeto</a:t>
            </a:r>
            <a:r>
              <a:rPr lang="pt-BR" sz="1200" spc="-4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durante</a:t>
            </a:r>
            <a:r>
              <a:rPr lang="pt-BR" sz="1200" spc="-3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a</a:t>
            </a:r>
            <a:r>
              <a:rPr lang="pt-BR" sz="1200" spc="-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realização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de</a:t>
            </a:r>
            <a:r>
              <a:rPr lang="pt-BR" sz="1200" spc="-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treinamentos</a:t>
            </a:r>
            <a:r>
              <a:rPr lang="pt-BR" sz="1200" spc="-5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de</a:t>
            </a:r>
            <a:r>
              <a:rPr lang="pt-BR" sz="1200" spc="-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maneira</a:t>
            </a:r>
            <a:r>
              <a:rPr lang="pt-BR" sz="1200" spc="-30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excelente,</a:t>
            </a:r>
            <a:r>
              <a:rPr lang="pt-BR" sz="1200" dirty="0">
                <a:latin typeface="Arial MT"/>
                <a:cs typeface="Arial MT"/>
              </a:rPr>
              <a:t> com </a:t>
            </a:r>
            <a:r>
              <a:rPr lang="pt-BR" sz="1200" spc="-37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materiais e técnicos de alta qualidade </a:t>
            </a:r>
            <a:r>
              <a:rPr lang="pt-BR" sz="1200" spc="-5" dirty="0">
                <a:latin typeface="Arial MT"/>
                <a:cs typeface="Arial MT"/>
              </a:rPr>
              <a:t>proporcionando </a:t>
            </a:r>
            <a:r>
              <a:rPr lang="pt-BR" sz="1200" dirty="0">
                <a:latin typeface="Arial MT"/>
                <a:cs typeface="Arial MT"/>
              </a:rPr>
              <a:t>melhoria de resultados e alcance de </a:t>
            </a:r>
            <a:r>
              <a:rPr lang="pt-BR" sz="1200" spc="-5" dirty="0">
                <a:latin typeface="Arial MT"/>
                <a:cs typeface="Arial MT"/>
              </a:rPr>
              <a:t>novos </a:t>
            </a:r>
            <a:r>
              <a:rPr lang="pt-BR" sz="1200" dirty="0">
                <a:latin typeface="Arial MT"/>
                <a:cs typeface="Arial MT"/>
              </a:rPr>
              <a:t>patamares dos atletas na </a:t>
            </a:r>
            <a:r>
              <a:rPr lang="pt-BR" sz="1200" spc="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modalidade</a:t>
            </a:r>
            <a:r>
              <a:rPr lang="pt-BR" sz="1200" spc="-7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Tênis.</a:t>
            </a:r>
            <a:r>
              <a:rPr lang="pt-BR" sz="1200" spc="-3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.</a:t>
            </a:r>
            <a:r>
              <a:rPr lang="pt-BR" sz="1200" spc="-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Em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2022</a:t>
            </a:r>
            <a:r>
              <a:rPr lang="pt-BR" sz="1200" spc="-2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foi</a:t>
            </a:r>
            <a:r>
              <a:rPr lang="pt-BR" sz="1200" spc="-20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executado</a:t>
            </a:r>
            <a:r>
              <a:rPr lang="pt-BR" sz="1200" spc="-3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o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seguinte</a:t>
            </a:r>
            <a:r>
              <a:rPr lang="pt-BR" sz="1200" spc="-5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projeto:</a:t>
            </a:r>
          </a:p>
          <a:p>
            <a:pPr marL="1294130" lvl="1" indent="-287020">
              <a:lnSpc>
                <a:spcPct val="100000"/>
              </a:lnSpc>
              <a:buFont typeface="Wingdings"/>
              <a:buChar char=""/>
              <a:tabLst>
                <a:tab pos="1293495" algn="l"/>
                <a:tab pos="1294130" algn="l"/>
              </a:tabLst>
            </a:pPr>
            <a:r>
              <a:rPr lang="pt-BR" sz="1200" dirty="0">
                <a:latin typeface="Arial MT"/>
                <a:cs typeface="Arial MT"/>
              </a:rPr>
              <a:t>Equipe</a:t>
            </a:r>
            <a:r>
              <a:rPr lang="pt-BR" sz="1200" spc="-15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de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Treinamento</a:t>
            </a:r>
            <a:r>
              <a:rPr lang="pt-BR" sz="1200" spc="-4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do </a:t>
            </a:r>
            <a:r>
              <a:rPr lang="pt-BR" sz="1200" spc="-5" dirty="0">
                <a:latin typeface="Arial MT"/>
                <a:cs typeface="Arial MT"/>
              </a:rPr>
              <a:t>Instituto</a:t>
            </a:r>
            <a:r>
              <a:rPr lang="pt-BR" sz="1200" spc="-65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Tênis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II -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Diárias</a:t>
            </a:r>
            <a:r>
              <a:rPr lang="pt-BR" sz="1200" spc="-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- </a:t>
            </a:r>
            <a:r>
              <a:rPr lang="pt-BR" sz="1200" spc="-5" dirty="0">
                <a:latin typeface="Arial MT"/>
                <a:cs typeface="Arial MT"/>
              </a:rPr>
              <a:t>Nº</a:t>
            </a:r>
            <a:r>
              <a:rPr lang="pt-BR" sz="1200" spc="10" dirty="0">
                <a:latin typeface="Arial MT"/>
                <a:cs typeface="Arial MT"/>
              </a:rPr>
              <a:t> </a:t>
            </a:r>
            <a:r>
              <a:rPr lang="pt-BR" sz="1200" dirty="0">
                <a:latin typeface="Arial MT"/>
                <a:cs typeface="Arial MT"/>
              </a:rPr>
              <a:t>Processo:</a:t>
            </a:r>
            <a:r>
              <a:rPr lang="pt-BR" sz="1200" spc="-45" dirty="0">
                <a:latin typeface="Arial MT"/>
                <a:cs typeface="Arial MT"/>
              </a:rPr>
              <a:t> </a:t>
            </a:r>
            <a:r>
              <a:rPr lang="pt-BR" sz="1200" spc="-5" dirty="0">
                <a:latin typeface="Arial MT"/>
                <a:cs typeface="Arial MT"/>
              </a:rPr>
              <a:t>71000.028848/2022-65</a:t>
            </a:r>
            <a:endParaRPr lang="pt-BR" sz="12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858" y="0"/>
            <a:ext cx="44862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Relatório</a:t>
            </a:r>
            <a:r>
              <a:rPr sz="3200" spc="-30" dirty="0"/>
              <a:t> </a:t>
            </a:r>
            <a:r>
              <a:rPr sz="3200" dirty="0"/>
              <a:t>de</a:t>
            </a:r>
            <a:r>
              <a:rPr sz="3200" spc="-10" dirty="0"/>
              <a:t> </a:t>
            </a:r>
            <a:r>
              <a:rPr sz="3200" spc="-5" dirty="0"/>
              <a:t>Mídia</a:t>
            </a:r>
            <a:r>
              <a:rPr sz="3200" spc="-35" dirty="0"/>
              <a:t> </a:t>
            </a:r>
            <a:r>
              <a:rPr sz="3200" dirty="0"/>
              <a:t>–</a:t>
            </a:r>
            <a:r>
              <a:rPr sz="3200" spc="-5" dirty="0"/>
              <a:t> </a:t>
            </a:r>
            <a:r>
              <a:rPr sz="3200" spc="-10" dirty="0"/>
              <a:t>2021: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57148" y="6260675"/>
            <a:ext cx="449478" cy="46608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-8889" y="0"/>
            <a:ext cx="12214860" cy="6842759"/>
            <a:chOff x="-8889" y="0"/>
            <a:chExt cx="12214860" cy="6842759"/>
          </a:xfrm>
        </p:grpSpPr>
        <p:sp>
          <p:nvSpPr>
            <p:cNvPr id="5" name="object 5"/>
            <p:cNvSpPr/>
            <p:nvPr/>
          </p:nvSpPr>
          <p:spPr>
            <a:xfrm>
              <a:off x="11897867" y="0"/>
              <a:ext cx="294640" cy="1470025"/>
            </a:xfrm>
            <a:custGeom>
              <a:avLst/>
              <a:gdLst/>
              <a:ahLst/>
              <a:cxnLst/>
              <a:rect l="l" t="t" r="r" b="b"/>
              <a:pathLst>
                <a:path w="294640" h="1470025">
                  <a:moveTo>
                    <a:pt x="0" y="1469898"/>
                  </a:moveTo>
                  <a:lnTo>
                    <a:pt x="294131" y="1469898"/>
                  </a:lnTo>
                  <a:lnTo>
                    <a:pt x="294131" y="0"/>
                  </a:lnTo>
                  <a:lnTo>
                    <a:pt x="0" y="0"/>
                  </a:lnTo>
                  <a:lnTo>
                    <a:pt x="0" y="1469898"/>
                  </a:lnTo>
                  <a:close/>
                </a:path>
              </a:pathLst>
            </a:custGeom>
            <a:solidFill>
              <a:srgbClr val="5F31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10" y="1469897"/>
              <a:ext cx="12189460" cy="3834765"/>
            </a:xfrm>
            <a:custGeom>
              <a:avLst/>
              <a:gdLst/>
              <a:ahLst/>
              <a:cxnLst/>
              <a:rect l="l" t="t" r="r" b="b"/>
              <a:pathLst>
                <a:path w="12189460" h="3834765">
                  <a:moveTo>
                    <a:pt x="12188952" y="0"/>
                  </a:moveTo>
                  <a:lnTo>
                    <a:pt x="0" y="0"/>
                  </a:lnTo>
                  <a:lnTo>
                    <a:pt x="0" y="3834383"/>
                  </a:lnTo>
                  <a:lnTo>
                    <a:pt x="12188952" y="3834383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CEDB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10" y="1469897"/>
              <a:ext cx="12189460" cy="3834765"/>
            </a:xfrm>
            <a:custGeom>
              <a:avLst/>
              <a:gdLst/>
              <a:ahLst/>
              <a:cxnLst/>
              <a:rect l="l" t="t" r="r" b="b"/>
              <a:pathLst>
                <a:path w="12189460" h="3834765">
                  <a:moveTo>
                    <a:pt x="0" y="3834383"/>
                  </a:moveTo>
                  <a:lnTo>
                    <a:pt x="12188952" y="3834383"/>
                  </a:lnTo>
                  <a:lnTo>
                    <a:pt x="12188952" y="0"/>
                  </a:lnTo>
                  <a:lnTo>
                    <a:pt x="0" y="0"/>
                  </a:lnTo>
                  <a:lnTo>
                    <a:pt x="0" y="3834383"/>
                  </a:lnTo>
                  <a:close/>
                </a:path>
              </a:pathLst>
            </a:custGeom>
            <a:ln w="25400">
              <a:solidFill>
                <a:srgbClr val="D7D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768" y="1685544"/>
              <a:ext cx="3796283" cy="49331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68951" y="3887722"/>
              <a:ext cx="3494532" cy="29550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9600" y="1438655"/>
              <a:ext cx="3866388" cy="361645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51510" y="1142238"/>
              <a:ext cx="3659504" cy="571500"/>
            </a:xfrm>
            <a:custGeom>
              <a:avLst/>
              <a:gdLst/>
              <a:ahLst/>
              <a:cxnLst/>
              <a:rect l="l" t="t" r="r" b="b"/>
              <a:pathLst>
                <a:path w="3659504" h="571500">
                  <a:moveTo>
                    <a:pt x="3659124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3659124" y="571500"/>
                  </a:lnTo>
                  <a:lnTo>
                    <a:pt x="36591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1510" y="1142238"/>
              <a:ext cx="3659504" cy="571500"/>
            </a:xfrm>
            <a:custGeom>
              <a:avLst/>
              <a:gdLst/>
              <a:ahLst/>
              <a:cxnLst/>
              <a:rect l="l" t="t" r="r" b="b"/>
              <a:pathLst>
                <a:path w="3659504" h="571500">
                  <a:moveTo>
                    <a:pt x="0" y="571500"/>
                  </a:moveTo>
                  <a:lnTo>
                    <a:pt x="3659124" y="571500"/>
                  </a:lnTo>
                  <a:lnTo>
                    <a:pt x="3659124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25400">
              <a:solidFill>
                <a:srgbClr val="CEDB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70305" y="1255522"/>
            <a:ext cx="3223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3025" marR="5080" indent="-60960">
              <a:lnSpc>
                <a:spcPct val="100000"/>
              </a:lnSpc>
              <a:spcBef>
                <a:spcPts val="95"/>
              </a:spcBef>
            </a:pPr>
            <a:r>
              <a:rPr sz="1000" u="sng" spc="-5" dirty="0">
                <a:uFill>
                  <a:solidFill>
                    <a:srgbClr val="000000"/>
                  </a:solidFill>
                </a:uFill>
                <a:latin typeface="Segoe UI Semibold"/>
                <a:cs typeface="Segoe UI Semibold"/>
                <a:hlinkClick r:id="rId6"/>
              </a:rPr>
              <a:t>https://www.jornaldoestadodorio.com.br/projeto-rede- </a:t>
            </a:r>
            <a:r>
              <a:rPr sz="1000" spc="-260" dirty="0">
                <a:latin typeface="Segoe UI Semibold"/>
                <a:cs typeface="Segoe UI Semibold"/>
              </a:rPr>
              <a:t> </a:t>
            </a:r>
            <a:r>
              <a:rPr sz="1000" u="sng" spc="-5" dirty="0">
                <a:uFill>
                  <a:solidFill>
                    <a:srgbClr val="000000"/>
                  </a:solidFill>
                </a:uFill>
                <a:latin typeface="Segoe UI Semibold"/>
                <a:cs typeface="Segoe UI Semibold"/>
                <a:hlinkClick r:id="rId6"/>
              </a:rPr>
              <a:t>tenis-brasil-e-iniciado-nas-escolas-de-mangaratiba/</a:t>
            </a:r>
            <a:endParaRPr sz="1000">
              <a:latin typeface="Segoe UI Semibold"/>
              <a:cs typeface="Segoe UI Semibold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50664" y="507491"/>
            <a:ext cx="7554595" cy="6010275"/>
            <a:chOff x="4550664" y="507491"/>
            <a:chExt cx="7554595" cy="6010275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50664" y="507491"/>
              <a:ext cx="3395472" cy="33939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831074" y="5153406"/>
              <a:ext cx="4261485" cy="1363980"/>
            </a:xfrm>
            <a:custGeom>
              <a:avLst/>
              <a:gdLst/>
              <a:ahLst/>
              <a:cxnLst/>
              <a:rect l="l" t="t" r="r" b="b"/>
              <a:pathLst>
                <a:path w="4261484" h="1363979">
                  <a:moveTo>
                    <a:pt x="3659124" y="792480"/>
                  </a:moveTo>
                  <a:lnTo>
                    <a:pt x="0" y="792480"/>
                  </a:lnTo>
                  <a:lnTo>
                    <a:pt x="0" y="1363980"/>
                  </a:lnTo>
                  <a:lnTo>
                    <a:pt x="3659124" y="1363980"/>
                  </a:lnTo>
                  <a:lnTo>
                    <a:pt x="3659124" y="792480"/>
                  </a:lnTo>
                  <a:close/>
                </a:path>
                <a:path w="4261484" h="1363979">
                  <a:moveTo>
                    <a:pt x="4261104" y="0"/>
                  </a:moveTo>
                  <a:lnTo>
                    <a:pt x="600456" y="0"/>
                  </a:lnTo>
                  <a:lnTo>
                    <a:pt x="600456" y="571500"/>
                  </a:lnTo>
                  <a:lnTo>
                    <a:pt x="4261104" y="571500"/>
                  </a:lnTo>
                  <a:lnTo>
                    <a:pt x="4261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431529" y="5153406"/>
              <a:ext cx="3660775" cy="571500"/>
            </a:xfrm>
            <a:custGeom>
              <a:avLst/>
              <a:gdLst/>
              <a:ahLst/>
              <a:cxnLst/>
              <a:rect l="l" t="t" r="r" b="b"/>
              <a:pathLst>
                <a:path w="3660775" h="571500">
                  <a:moveTo>
                    <a:pt x="0" y="571500"/>
                  </a:moveTo>
                  <a:lnTo>
                    <a:pt x="3660648" y="571500"/>
                  </a:lnTo>
                  <a:lnTo>
                    <a:pt x="3660648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25400">
              <a:solidFill>
                <a:srgbClr val="CEDB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050148" y="643890"/>
            <a:ext cx="326390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CEDB28"/>
                </a:solidFill>
                <a:latin typeface="Segoe UI Semibold"/>
                <a:cs typeface="Segoe UI Semibold"/>
              </a:rPr>
              <a:t>https://forbes.com.br/forbes-collab/2021/08/rede-tenis- </a:t>
            </a:r>
            <a:r>
              <a:rPr sz="1000" spc="-260" dirty="0">
                <a:solidFill>
                  <a:srgbClr val="CEDB28"/>
                </a:solidFill>
                <a:latin typeface="Segoe UI Semibold"/>
                <a:cs typeface="Segoe UI Semibold"/>
              </a:rPr>
              <a:t> </a:t>
            </a:r>
            <a:r>
              <a:rPr sz="1000" spc="-5" dirty="0">
                <a:solidFill>
                  <a:srgbClr val="CEDB28"/>
                </a:solidFill>
                <a:latin typeface="Segoe UI Semibold"/>
                <a:cs typeface="Segoe UI Semibold"/>
              </a:rPr>
              <a:t>brasil-alem-do-tenis-os-caminhos-de-inclusao-abertos- </a:t>
            </a:r>
            <a:r>
              <a:rPr sz="1000" dirty="0">
                <a:solidFill>
                  <a:srgbClr val="CEDB28"/>
                </a:solidFill>
                <a:latin typeface="Segoe UI Semibold"/>
                <a:cs typeface="Segoe UI Semibold"/>
              </a:rPr>
              <a:t> </a:t>
            </a:r>
            <a:r>
              <a:rPr sz="1000" spc="-5" dirty="0">
                <a:solidFill>
                  <a:srgbClr val="CEDB28"/>
                </a:solidFill>
                <a:latin typeface="Segoe UI Semibold"/>
                <a:cs typeface="Segoe UI Semibold"/>
              </a:rPr>
              <a:t>pelo-projeto-massificacao-maria-esther-bueno/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17305" y="5226811"/>
            <a:ext cx="24815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2550" marR="5080" indent="-70485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CEDB28"/>
                </a:solidFill>
                <a:latin typeface="Segoe UI Semibold"/>
                <a:cs typeface="Segoe UI Semibold"/>
              </a:rPr>
              <a:t>https://digitalesportes.com/tenis/criancas- </a:t>
            </a:r>
            <a:r>
              <a:rPr sz="1000" spc="-260" dirty="0">
                <a:solidFill>
                  <a:srgbClr val="CEDB28"/>
                </a:solidFill>
                <a:latin typeface="Segoe UI Semibold"/>
                <a:cs typeface="Segoe UI Semibold"/>
              </a:rPr>
              <a:t> </a:t>
            </a:r>
            <a:r>
              <a:rPr sz="1000" spc="-5" dirty="0">
                <a:solidFill>
                  <a:srgbClr val="CEDB28"/>
                </a:solidFill>
                <a:latin typeface="Segoe UI Semibold"/>
                <a:cs typeface="Segoe UI Semibold"/>
              </a:rPr>
              <a:t>de-projeto-visitam-tenistas-em-brasilia/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31073" y="5945885"/>
            <a:ext cx="3659504" cy="571500"/>
          </a:xfrm>
          <a:prstGeom prst="rect">
            <a:avLst/>
          </a:prstGeom>
          <a:ln w="25400">
            <a:solidFill>
              <a:srgbClr val="CEDB28"/>
            </a:solidFill>
          </a:ln>
        </p:spPr>
        <p:txBody>
          <a:bodyPr vert="horz" wrap="square" lIns="0" tIns="125095" rIns="0" bIns="0" rtlCol="0">
            <a:spAutoFit/>
          </a:bodyPr>
          <a:lstStyle/>
          <a:p>
            <a:pPr marL="568325" marR="375285" indent="-198120">
              <a:lnSpc>
                <a:spcPct val="100000"/>
              </a:lnSpc>
              <a:spcBef>
                <a:spcPts val="985"/>
              </a:spcBef>
            </a:pPr>
            <a:r>
              <a:rPr sz="1000" spc="-5" dirty="0">
                <a:solidFill>
                  <a:srgbClr val="CEDB28"/>
                </a:solidFill>
                <a:latin typeface="Segoe UI Semibold"/>
                <a:cs typeface="Segoe UI Semibold"/>
              </a:rPr>
              <a:t>https://tenisbrasil.uol.com.br/noticias/91441/Massi </a:t>
            </a:r>
            <a:r>
              <a:rPr sz="1000" spc="-260" dirty="0">
                <a:solidFill>
                  <a:srgbClr val="CEDB28"/>
                </a:solidFill>
                <a:latin typeface="Segoe UI Semibold"/>
                <a:cs typeface="Segoe UI Semibold"/>
              </a:rPr>
              <a:t> </a:t>
            </a:r>
            <a:r>
              <a:rPr sz="1000" spc="-5" dirty="0">
                <a:solidFill>
                  <a:srgbClr val="CEDB28"/>
                </a:solidFill>
                <a:latin typeface="Segoe UI Semibold"/>
                <a:cs typeface="Segoe UI Semibold"/>
              </a:rPr>
              <a:t>ficacao-em-Recife-oferece-inclusao-digital/</a:t>
            </a:r>
            <a:endParaRPr sz="1000"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89" y="781812"/>
            <a:ext cx="12214860" cy="4535170"/>
            <a:chOff x="-8889" y="781812"/>
            <a:chExt cx="12214860" cy="4535170"/>
          </a:xfrm>
        </p:grpSpPr>
        <p:sp>
          <p:nvSpPr>
            <p:cNvPr id="3" name="object 3"/>
            <p:cNvSpPr/>
            <p:nvPr/>
          </p:nvSpPr>
          <p:spPr>
            <a:xfrm>
              <a:off x="3810" y="1469898"/>
              <a:ext cx="12189460" cy="3834765"/>
            </a:xfrm>
            <a:custGeom>
              <a:avLst/>
              <a:gdLst/>
              <a:ahLst/>
              <a:cxnLst/>
              <a:rect l="l" t="t" r="r" b="b"/>
              <a:pathLst>
                <a:path w="12189460" h="3834765">
                  <a:moveTo>
                    <a:pt x="12188952" y="0"/>
                  </a:moveTo>
                  <a:lnTo>
                    <a:pt x="0" y="0"/>
                  </a:lnTo>
                  <a:lnTo>
                    <a:pt x="0" y="3834383"/>
                  </a:lnTo>
                  <a:lnTo>
                    <a:pt x="12188952" y="3834383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CEDB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10" y="1469898"/>
              <a:ext cx="12189460" cy="3834765"/>
            </a:xfrm>
            <a:custGeom>
              <a:avLst/>
              <a:gdLst/>
              <a:ahLst/>
              <a:cxnLst/>
              <a:rect l="l" t="t" r="r" b="b"/>
              <a:pathLst>
                <a:path w="12189460" h="3834765">
                  <a:moveTo>
                    <a:pt x="0" y="3834383"/>
                  </a:moveTo>
                  <a:lnTo>
                    <a:pt x="12188952" y="3834383"/>
                  </a:lnTo>
                  <a:lnTo>
                    <a:pt x="12188952" y="0"/>
                  </a:lnTo>
                  <a:lnTo>
                    <a:pt x="0" y="0"/>
                  </a:lnTo>
                  <a:lnTo>
                    <a:pt x="0" y="3834383"/>
                  </a:lnTo>
                  <a:close/>
                </a:path>
              </a:pathLst>
            </a:custGeom>
            <a:ln w="25400">
              <a:solidFill>
                <a:srgbClr val="D7D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40024" y="781812"/>
              <a:ext cx="2526792" cy="286969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697224" y="3191256"/>
              <a:ext cx="2283460" cy="462280"/>
            </a:xfrm>
            <a:custGeom>
              <a:avLst/>
              <a:gdLst/>
              <a:ahLst/>
              <a:cxnLst/>
              <a:rect l="l" t="t" r="r" b="b"/>
              <a:pathLst>
                <a:path w="2283460" h="462279">
                  <a:moveTo>
                    <a:pt x="2282952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2282952" y="461772"/>
                  </a:lnTo>
                  <a:lnTo>
                    <a:pt x="2282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7224" y="3191256"/>
              <a:ext cx="2283460" cy="462280"/>
            </a:xfrm>
            <a:custGeom>
              <a:avLst/>
              <a:gdLst/>
              <a:ahLst/>
              <a:cxnLst/>
              <a:rect l="l" t="t" r="r" b="b"/>
              <a:pathLst>
                <a:path w="2283460" h="462279">
                  <a:moveTo>
                    <a:pt x="0" y="461772"/>
                  </a:moveTo>
                  <a:lnTo>
                    <a:pt x="2282952" y="461772"/>
                  </a:lnTo>
                  <a:lnTo>
                    <a:pt x="2282952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777234" y="3222498"/>
            <a:ext cx="2050414" cy="391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800" u="sng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3"/>
              </a:rPr>
              <a:t>https://tenisnews.com.br/116190/projeto- </a:t>
            </a:r>
            <a:r>
              <a:rPr sz="8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800" u="sng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3"/>
              </a:rPr>
              <a:t>social-apresenta-o-tenis-em-escolas-de-sao- </a:t>
            </a:r>
            <a:r>
              <a:rPr sz="800" spc="-2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800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3"/>
              </a:rPr>
              <a:t>luis-ma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7858" y="0"/>
            <a:ext cx="44862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Relatório</a:t>
            </a:r>
            <a:r>
              <a:rPr sz="3200" spc="-30" dirty="0"/>
              <a:t> </a:t>
            </a:r>
            <a:r>
              <a:rPr sz="3200" dirty="0"/>
              <a:t>de</a:t>
            </a:r>
            <a:r>
              <a:rPr sz="3200" spc="-5" dirty="0"/>
              <a:t> Mídia</a:t>
            </a:r>
            <a:r>
              <a:rPr sz="3200" spc="-40" dirty="0"/>
              <a:t> </a:t>
            </a:r>
            <a:r>
              <a:rPr sz="3200" dirty="0"/>
              <a:t>– </a:t>
            </a:r>
            <a:r>
              <a:rPr sz="3200" spc="-10" dirty="0"/>
              <a:t>2022:</a:t>
            </a:r>
            <a:endParaRPr sz="3200"/>
          </a:p>
        </p:txBody>
      </p:sp>
      <p:grpSp>
        <p:nvGrpSpPr>
          <p:cNvPr id="10" name="object 10"/>
          <p:cNvGrpSpPr/>
          <p:nvPr/>
        </p:nvGrpSpPr>
        <p:grpSpPr>
          <a:xfrm>
            <a:off x="-4762" y="0"/>
            <a:ext cx="12197080" cy="6568440"/>
            <a:chOff x="-4762" y="0"/>
            <a:chExt cx="12197080" cy="6568440"/>
          </a:xfrm>
        </p:grpSpPr>
        <p:sp>
          <p:nvSpPr>
            <p:cNvPr id="11" name="object 11"/>
            <p:cNvSpPr/>
            <p:nvPr/>
          </p:nvSpPr>
          <p:spPr>
            <a:xfrm>
              <a:off x="11897868" y="0"/>
              <a:ext cx="294640" cy="2536190"/>
            </a:xfrm>
            <a:custGeom>
              <a:avLst/>
              <a:gdLst/>
              <a:ahLst/>
              <a:cxnLst/>
              <a:rect l="l" t="t" r="r" b="b"/>
              <a:pathLst>
                <a:path w="294640" h="2536190">
                  <a:moveTo>
                    <a:pt x="294131" y="0"/>
                  </a:moveTo>
                  <a:lnTo>
                    <a:pt x="0" y="0"/>
                  </a:lnTo>
                  <a:lnTo>
                    <a:pt x="0" y="2535936"/>
                  </a:lnTo>
                  <a:lnTo>
                    <a:pt x="294131" y="2535936"/>
                  </a:lnTo>
                  <a:lnTo>
                    <a:pt x="294131" y="0"/>
                  </a:lnTo>
                  <a:close/>
                </a:path>
              </a:pathLst>
            </a:custGeom>
            <a:solidFill>
              <a:srgbClr val="5F31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728" y="4123944"/>
              <a:ext cx="2743200" cy="24444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103" y="789431"/>
              <a:ext cx="3110484" cy="294589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0" y="3639311"/>
              <a:ext cx="2737485" cy="338455"/>
            </a:xfrm>
            <a:custGeom>
              <a:avLst/>
              <a:gdLst/>
              <a:ahLst/>
              <a:cxnLst/>
              <a:rect l="l" t="t" r="r" b="b"/>
              <a:pathLst>
                <a:path w="2737485" h="338454">
                  <a:moveTo>
                    <a:pt x="2737104" y="0"/>
                  </a:moveTo>
                  <a:lnTo>
                    <a:pt x="0" y="0"/>
                  </a:lnTo>
                  <a:lnTo>
                    <a:pt x="0" y="338327"/>
                  </a:lnTo>
                  <a:lnTo>
                    <a:pt x="2737104" y="338327"/>
                  </a:lnTo>
                  <a:lnTo>
                    <a:pt x="2737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3639311"/>
              <a:ext cx="2737485" cy="338455"/>
            </a:xfrm>
            <a:custGeom>
              <a:avLst/>
              <a:gdLst/>
              <a:ahLst/>
              <a:cxnLst/>
              <a:rect l="l" t="t" r="r" b="b"/>
              <a:pathLst>
                <a:path w="2737485" h="338454">
                  <a:moveTo>
                    <a:pt x="0" y="338327"/>
                  </a:moveTo>
                  <a:lnTo>
                    <a:pt x="2737104" y="338327"/>
                  </a:lnTo>
                  <a:lnTo>
                    <a:pt x="2737104" y="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3253" y="3670553"/>
            <a:ext cx="237363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u="sng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6"/>
              </a:rPr>
              <a:t>https://tenisbrasil.uol.com.br/noticias/93713/Projeto- </a:t>
            </a:r>
            <a:r>
              <a:rPr sz="8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800" u="sng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6"/>
              </a:rPr>
              <a:t>Massificacao-recebe-a-visita-do-n-6-do-mundo</a:t>
            </a:r>
            <a:r>
              <a:rPr sz="800" spc="-5" dirty="0">
                <a:solidFill>
                  <a:srgbClr val="006FC0"/>
                </a:solidFill>
                <a:latin typeface="Arial MT"/>
                <a:cs typeface="Arial MT"/>
                <a:hlinkClick r:id="rId6"/>
              </a:rPr>
              <a:t>/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348037" y="1120139"/>
            <a:ext cx="6706234" cy="2926715"/>
            <a:chOff x="3348037" y="1120139"/>
            <a:chExt cx="6706234" cy="2926715"/>
          </a:xfrm>
        </p:grpSpPr>
        <p:sp>
          <p:nvSpPr>
            <p:cNvPr id="18" name="object 18"/>
            <p:cNvSpPr/>
            <p:nvPr/>
          </p:nvSpPr>
          <p:spPr>
            <a:xfrm>
              <a:off x="3352800" y="3703319"/>
              <a:ext cx="2743200" cy="338455"/>
            </a:xfrm>
            <a:custGeom>
              <a:avLst/>
              <a:gdLst/>
              <a:ahLst/>
              <a:cxnLst/>
              <a:rect l="l" t="t" r="r" b="b"/>
              <a:pathLst>
                <a:path w="2743200" h="338454">
                  <a:moveTo>
                    <a:pt x="2743200" y="0"/>
                  </a:moveTo>
                  <a:lnTo>
                    <a:pt x="0" y="0"/>
                  </a:lnTo>
                  <a:lnTo>
                    <a:pt x="0" y="338327"/>
                  </a:lnTo>
                  <a:lnTo>
                    <a:pt x="2743200" y="338327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52800" y="3703319"/>
              <a:ext cx="2743200" cy="338455"/>
            </a:xfrm>
            <a:custGeom>
              <a:avLst/>
              <a:gdLst/>
              <a:ahLst/>
              <a:cxnLst/>
              <a:rect l="l" t="t" r="r" b="b"/>
              <a:pathLst>
                <a:path w="2743200" h="338454">
                  <a:moveTo>
                    <a:pt x="0" y="338327"/>
                  </a:moveTo>
                  <a:lnTo>
                    <a:pt x="2743200" y="338327"/>
                  </a:lnTo>
                  <a:lnTo>
                    <a:pt x="2743200" y="0"/>
                  </a:lnTo>
                  <a:lnTo>
                    <a:pt x="0" y="0"/>
                  </a:lnTo>
                  <a:lnTo>
                    <a:pt x="0" y="338327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44240" y="3858132"/>
              <a:ext cx="2484120" cy="129539"/>
            </a:xfrm>
            <a:custGeom>
              <a:avLst/>
              <a:gdLst/>
              <a:ahLst/>
              <a:cxnLst/>
              <a:rect l="l" t="t" r="r" b="b"/>
              <a:pathLst>
                <a:path w="2484120" h="129539">
                  <a:moveTo>
                    <a:pt x="1845564" y="121920"/>
                  </a:moveTo>
                  <a:lnTo>
                    <a:pt x="0" y="121920"/>
                  </a:lnTo>
                  <a:lnTo>
                    <a:pt x="0" y="129540"/>
                  </a:lnTo>
                  <a:lnTo>
                    <a:pt x="1845564" y="129540"/>
                  </a:lnTo>
                  <a:lnTo>
                    <a:pt x="1845564" y="121920"/>
                  </a:lnTo>
                  <a:close/>
                </a:path>
                <a:path w="2484120" h="129539">
                  <a:moveTo>
                    <a:pt x="248412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2484120" y="7620"/>
                  </a:lnTo>
                  <a:lnTo>
                    <a:pt x="248412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34455" y="1120139"/>
              <a:ext cx="2743200" cy="131063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306055" y="1146047"/>
              <a:ext cx="2743200" cy="462280"/>
            </a:xfrm>
            <a:custGeom>
              <a:avLst/>
              <a:gdLst/>
              <a:ahLst/>
              <a:cxnLst/>
              <a:rect l="l" t="t" r="r" b="b"/>
              <a:pathLst>
                <a:path w="2743200" h="462280">
                  <a:moveTo>
                    <a:pt x="2743200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2743200" y="461772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306055" y="1146047"/>
              <a:ext cx="2743200" cy="462280"/>
            </a:xfrm>
            <a:custGeom>
              <a:avLst/>
              <a:gdLst/>
              <a:ahLst/>
              <a:cxnLst/>
              <a:rect l="l" t="t" r="r" b="b"/>
              <a:pathLst>
                <a:path w="2743200" h="462280">
                  <a:moveTo>
                    <a:pt x="0" y="461772"/>
                  </a:moveTo>
                  <a:lnTo>
                    <a:pt x="2743200" y="461772"/>
                  </a:lnTo>
                  <a:lnTo>
                    <a:pt x="2743200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385431" y="1176908"/>
            <a:ext cx="2298700" cy="391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800" u="sng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8"/>
              </a:rPr>
              <a:t>https://tenisnews.com.br/112452/projeto-de- </a:t>
            </a:r>
            <a:r>
              <a:rPr sz="8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800" u="sng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8"/>
              </a:rPr>
              <a:t>massificacao-maria-esther-bueno-alcanca-mais-7- </a:t>
            </a:r>
            <a:r>
              <a:rPr sz="800" spc="-2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800" u="sng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8"/>
              </a:rPr>
              <a:t>cidades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44494" y="3755918"/>
            <a:ext cx="2650490" cy="1574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solidFill>
                  <a:srgbClr val="006FC0"/>
                </a:solidFill>
                <a:latin typeface="Arial MT"/>
                <a:cs typeface="Arial MT"/>
                <a:hlinkClick r:id="rId9"/>
              </a:rPr>
              <a:t>https://tenisbrasil.uol.com.br/noticias/94897/Stefani-se-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r>
              <a:rPr sz="800" spc="-5" dirty="0">
                <a:solidFill>
                  <a:srgbClr val="006FC0"/>
                </a:solidFill>
                <a:latin typeface="Arial MT"/>
                <a:cs typeface="Arial MT"/>
                <a:hlinkClick r:id="rId9"/>
              </a:rPr>
              <a:t>junta-a-Bia-para-base-de-treinos-em-SP/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Arial MT"/>
              <a:cs typeface="Arial MT"/>
            </a:endParaRPr>
          </a:p>
          <a:p>
            <a:pPr marL="2225675" algn="just">
              <a:lnSpc>
                <a:spcPct val="100000"/>
              </a:lnSpc>
            </a:pPr>
            <a:r>
              <a:rPr sz="800" dirty="0">
                <a:solidFill>
                  <a:srgbClr val="006FC0"/>
                </a:solidFill>
                <a:latin typeface="Arial MT"/>
                <a:cs typeface="Arial MT"/>
                <a:hlinkClick r:id="rId10"/>
              </a:rPr>
              <a:t>https://w </a:t>
            </a:r>
            <a:r>
              <a:rPr sz="8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006FC0"/>
                </a:solidFill>
                <a:latin typeface="Arial MT"/>
                <a:cs typeface="Arial MT"/>
                <a:hlinkClick r:id="rId10"/>
              </a:rPr>
              <a:t>social-im </a:t>
            </a:r>
            <a:r>
              <a:rPr sz="800" spc="-2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006FC0"/>
                </a:solidFill>
                <a:latin typeface="Arial MT"/>
                <a:cs typeface="Arial MT"/>
                <a:hlinkClick r:id="rId10"/>
              </a:rPr>
              <a:t>a</a:t>
            </a:r>
            <a:r>
              <a:rPr sz="800" dirty="0">
                <a:solidFill>
                  <a:srgbClr val="006FC0"/>
                </a:solidFill>
                <a:latin typeface="Arial MT"/>
                <a:cs typeface="Arial MT"/>
                <a:hlinkClick r:id="rId10"/>
              </a:rPr>
              <a:t>t</a:t>
            </a:r>
            <a:r>
              <a:rPr sz="800" spc="-5" dirty="0">
                <a:solidFill>
                  <a:srgbClr val="006FC0"/>
                </a:solidFill>
                <a:latin typeface="Arial MT"/>
                <a:cs typeface="Arial MT"/>
                <a:hlinkClick r:id="rId10"/>
              </a:rPr>
              <a:t>ra</a:t>
            </a:r>
            <a:r>
              <a:rPr sz="800" spc="-10" dirty="0">
                <a:solidFill>
                  <a:srgbClr val="006FC0"/>
                </a:solidFill>
                <a:latin typeface="Arial MT"/>
                <a:cs typeface="Arial MT"/>
                <a:hlinkClick r:id="rId10"/>
              </a:rPr>
              <a:t>v</a:t>
            </a:r>
            <a:r>
              <a:rPr sz="800" spc="-5" dirty="0">
                <a:solidFill>
                  <a:srgbClr val="006FC0"/>
                </a:solidFill>
                <a:latin typeface="Arial MT"/>
                <a:cs typeface="Arial MT"/>
                <a:hlinkClick r:id="rId10"/>
              </a:rPr>
              <a:t>e</a:t>
            </a:r>
            <a:r>
              <a:rPr sz="800" spc="5" dirty="0">
                <a:solidFill>
                  <a:srgbClr val="006FC0"/>
                </a:solidFill>
                <a:latin typeface="Arial MT"/>
                <a:cs typeface="Arial MT"/>
                <a:hlinkClick r:id="rId10"/>
              </a:rPr>
              <a:t>s</a:t>
            </a:r>
            <a:r>
              <a:rPr sz="800" spc="-5" dirty="0">
                <a:solidFill>
                  <a:srgbClr val="006FC0"/>
                </a:solidFill>
                <a:latin typeface="Arial MT"/>
                <a:cs typeface="Arial MT"/>
                <a:hlinkClick r:id="rId10"/>
              </a:rPr>
              <a:t>-</a:t>
            </a:r>
            <a:r>
              <a:rPr sz="800" dirty="0">
                <a:solidFill>
                  <a:srgbClr val="006FC0"/>
                </a:solidFill>
                <a:latin typeface="Arial MT"/>
                <a:cs typeface="Arial MT"/>
                <a:hlinkClick r:id="rId10"/>
              </a:rPr>
              <a:t>d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573077" y="2599944"/>
            <a:ext cx="3464560" cy="3240405"/>
            <a:chOff x="5573077" y="2599944"/>
            <a:chExt cx="3464560" cy="3240405"/>
          </a:xfrm>
        </p:grpSpPr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24372" y="2599944"/>
              <a:ext cx="3012948" cy="324002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577840" y="4917948"/>
              <a:ext cx="2499360" cy="462280"/>
            </a:xfrm>
            <a:custGeom>
              <a:avLst/>
              <a:gdLst/>
              <a:ahLst/>
              <a:cxnLst/>
              <a:rect l="l" t="t" r="r" b="b"/>
              <a:pathLst>
                <a:path w="2499359" h="462279">
                  <a:moveTo>
                    <a:pt x="2499360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2499360" y="461771"/>
                  </a:lnTo>
                  <a:lnTo>
                    <a:pt x="2499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77840" y="4917948"/>
              <a:ext cx="2499360" cy="462280"/>
            </a:xfrm>
            <a:custGeom>
              <a:avLst/>
              <a:gdLst/>
              <a:ahLst/>
              <a:cxnLst/>
              <a:rect l="l" t="t" r="r" b="b"/>
              <a:pathLst>
                <a:path w="2499359" h="462279">
                  <a:moveTo>
                    <a:pt x="0" y="461771"/>
                  </a:moveTo>
                  <a:lnTo>
                    <a:pt x="2499360" y="461771"/>
                  </a:lnTo>
                  <a:lnTo>
                    <a:pt x="2499360" y="0"/>
                  </a:lnTo>
                  <a:lnTo>
                    <a:pt x="0" y="0"/>
                  </a:lnTo>
                  <a:lnTo>
                    <a:pt x="0" y="461771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657341" y="4949444"/>
            <a:ext cx="22669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3065" algn="l"/>
              </a:tabLst>
            </a:pPr>
            <a:r>
              <a:rPr sz="800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10"/>
              </a:rPr>
              <a:t> 	</a:t>
            </a:r>
            <a:r>
              <a:rPr sz="800" u="sng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10"/>
              </a:rPr>
              <a:t>ww.folhape.com.br/esportes/projeto-</a:t>
            </a:r>
            <a:endParaRPr sz="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16559" algn="l"/>
              </a:tabLst>
            </a:pPr>
            <a:r>
              <a:rPr sz="800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10"/>
              </a:rPr>
              <a:t> 	</a:t>
            </a:r>
            <a:r>
              <a:rPr sz="800" u="sng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10"/>
              </a:rPr>
              <a:t>pacta-cerca-de-7-mil-criancas-em-recife-</a:t>
            </a:r>
            <a:endParaRPr sz="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tabLst>
                <a:tab pos="436880" algn="l"/>
              </a:tabLst>
            </a:pPr>
            <a:r>
              <a:rPr sz="800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10"/>
              </a:rPr>
              <a:t> 	</a:t>
            </a:r>
            <a:r>
              <a:rPr sz="800" u="sng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10"/>
              </a:rPr>
              <a:t>o/248778</a:t>
            </a:r>
            <a:r>
              <a:rPr sz="800" spc="-5" dirty="0">
                <a:solidFill>
                  <a:srgbClr val="006FC0"/>
                </a:solidFill>
                <a:latin typeface="Arial MT"/>
                <a:cs typeface="Arial MT"/>
                <a:hlinkClick r:id="rId10"/>
              </a:rPr>
              <a:t>/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479535" y="1648967"/>
            <a:ext cx="3340735" cy="5069205"/>
            <a:chOff x="8479535" y="1648967"/>
            <a:chExt cx="3340735" cy="5069205"/>
          </a:xfrm>
        </p:grpSpPr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01327" y="1648967"/>
              <a:ext cx="2718816" cy="478536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8479535" y="6256020"/>
              <a:ext cx="2906395" cy="462280"/>
            </a:xfrm>
            <a:custGeom>
              <a:avLst/>
              <a:gdLst/>
              <a:ahLst/>
              <a:cxnLst/>
              <a:rect l="l" t="t" r="r" b="b"/>
              <a:pathLst>
                <a:path w="2906395" h="462279">
                  <a:moveTo>
                    <a:pt x="2906268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2906268" y="461771"/>
                  </a:lnTo>
                  <a:lnTo>
                    <a:pt x="29062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8479535" y="6256020"/>
            <a:ext cx="2906395" cy="462280"/>
          </a:xfrm>
          <a:prstGeom prst="rect">
            <a:avLst/>
          </a:prstGeom>
          <a:ln w="9525">
            <a:solidFill>
              <a:srgbClr val="6F2F9F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92075" marR="100330">
              <a:lnSpc>
                <a:spcPct val="100000"/>
              </a:lnSpc>
              <a:spcBef>
                <a:spcPts val="355"/>
              </a:spcBef>
            </a:pPr>
            <a:r>
              <a:rPr sz="800" u="sng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13"/>
              </a:rPr>
              <a:t>https://www.terra.com.br/esportes/tenis/criancas-de-projeto- </a:t>
            </a:r>
            <a:r>
              <a:rPr sz="8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800" u="sng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13"/>
              </a:rPr>
              <a:t>social-participam-do-1-torneio-aberto-infantil-de-sao- </a:t>
            </a:r>
            <a:r>
              <a:rPr sz="8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800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  <a:hlinkClick r:id="rId13"/>
              </a:rPr>
              <a:t>paulo,e78cbc319b386e670bd102307bddc384fxccyd6v.htm</a:t>
            </a:r>
            <a:r>
              <a:rPr sz="800" dirty="0">
                <a:solidFill>
                  <a:srgbClr val="006FC0"/>
                </a:solidFill>
                <a:latin typeface="Arial MT"/>
                <a:cs typeface="Arial MT"/>
                <a:hlinkClick r:id="rId13"/>
              </a:rPr>
              <a:t>l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35" name="object 3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823972" y="3695698"/>
            <a:ext cx="3272028" cy="3075432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0" y="6377940"/>
            <a:ext cx="4500880" cy="338455"/>
          </a:xfrm>
          <a:prstGeom prst="rect">
            <a:avLst/>
          </a:prstGeom>
          <a:ln w="9525">
            <a:solidFill>
              <a:srgbClr val="6F2F9F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91440" marR="91440">
              <a:lnSpc>
                <a:spcPct val="100000"/>
              </a:lnSpc>
              <a:spcBef>
                <a:spcPts val="355"/>
              </a:spcBef>
            </a:pPr>
            <a:r>
              <a:rPr sz="8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15"/>
              </a:rPr>
              <a:t>https://www.terra.com.br/esportes/tenis/grand-slam/bia-haddad-leva-virada-de-checas-e-e-vice- </a:t>
            </a:r>
            <a:r>
              <a:rPr sz="800" dirty="0">
                <a:latin typeface="Arial MT"/>
                <a:cs typeface="Arial MT"/>
              </a:rPr>
              <a:t> </a:t>
            </a:r>
            <a:r>
              <a:rPr sz="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15"/>
              </a:rPr>
              <a:t>na-australia,5c146633dc2a6e95cd5537c5881f36e1evjo2gmq.htm</a:t>
            </a:r>
            <a:r>
              <a:rPr sz="800" dirty="0">
                <a:latin typeface="Arial MT"/>
                <a:cs typeface="Arial MT"/>
                <a:hlinkClick r:id="rId15"/>
              </a:rPr>
              <a:t>l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37" name="object 3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634216" y="6251446"/>
            <a:ext cx="481583" cy="4937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0" y="1469898"/>
            <a:ext cx="12189460" cy="3834765"/>
            <a:chOff x="3810" y="1469898"/>
            <a:chExt cx="12189460" cy="3834765"/>
          </a:xfrm>
        </p:grpSpPr>
        <p:sp>
          <p:nvSpPr>
            <p:cNvPr id="3" name="object 3"/>
            <p:cNvSpPr/>
            <p:nvPr/>
          </p:nvSpPr>
          <p:spPr>
            <a:xfrm>
              <a:off x="3810" y="1469898"/>
              <a:ext cx="12189460" cy="3834765"/>
            </a:xfrm>
            <a:custGeom>
              <a:avLst/>
              <a:gdLst/>
              <a:ahLst/>
              <a:cxnLst/>
              <a:rect l="l" t="t" r="r" b="b"/>
              <a:pathLst>
                <a:path w="12189460" h="3834765">
                  <a:moveTo>
                    <a:pt x="12188952" y="0"/>
                  </a:moveTo>
                  <a:lnTo>
                    <a:pt x="0" y="0"/>
                  </a:lnTo>
                  <a:lnTo>
                    <a:pt x="0" y="3834383"/>
                  </a:lnTo>
                  <a:lnTo>
                    <a:pt x="12188952" y="3834383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CEDB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10" y="1469898"/>
              <a:ext cx="12189460" cy="3834765"/>
            </a:xfrm>
            <a:custGeom>
              <a:avLst/>
              <a:gdLst/>
              <a:ahLst/>
              <a:cxnLst/>
              <a:rect l="l" t="t" r="r" b="b"/>
              <a:pathLst>
                <a:path w="12189460" h="3834765">
                  <a:moveTo>
                    <a:pt x="0" y="3834383"/>
                  </a:moveTo>
                  <a:lnTo>
                    <a:pt x="12188952" y="3834383"/>
                  </a:lnTo>
                  <a:lnTo>
                    <a:pt x="12188952" y="0"/>
                  </a:lnTo>
                  <a:lnTo>
                    <a:pt x="0" y="0"/>
                  </a:lnTo>
                  <a:lnTo>
                    <a:pt x="0" y="3834383"/>
                  </a:lnTo>
                  <a:close/>
                </a:path>
              </a:pathLst>
            </a:custGeom>
            <a:ln w="25400">
              <a:solidFill>
                <a:srgbClr val="D7D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7858" y="0"/>
            <a:ext cx="44862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Relatório</a:t>
            </a:r>
            <a:r>
              <a:rPr sz="3200" spc="-30" dirty="0"/>
              <a:t> </a:t>
            </a:r>
            <a:r>
              <a:rPr sz="3200" dirty="0"/>
              <a:t>de</a:t>
            </a:r>
            <a:r>
              <a:rPr sz="3200" spc="-5" dirty="0"/>
              <a:t> Mídia</a:t>
            </a:r>
            <a:r>
              <a:rPr sz="3200" spc="-40" dirty="0"/>
              <a:t> </a:t>
            </a:r>
            <a:r>
              <a:rPr sz="3200" dirty="0"/>
              <a:t>– </a:t>
            </a:r>
            <a:r>
              <a:rPr sz="3200" spc="-10" dirty="0"/>
              <a:t>20</a:t>
            </a:r>
            <a:r>
              <a:rPr lang="pt-BR" sz="3200" spc="-10" dirty="0"/>
              <a:t>23</a:t>
            </a:r>
            <a:r>
              <a:rPr sz="3200" spc="-10" dirty="0"/>
              <a:t>:</a:t>
            </a:r>
            <a:endParaRPr sz="3200" dirty="0"/>
          </a:p>
        </p:txBody>
      </p:sp>
      <p:sp>
        <p:nvSpPr>
          <p:cNvPr id="11" name="object 11"/>
          <p:cNvSpPr/>
          <p:nvPr/>
        </p:nvSpPr>
        <p:spPr>
          <a:xfrm>
            <a:off x="11897868" y="0"/>
            <a:ext cx="294640" cy="2536190"/>
          </a:xfrm>
          <a:custGeom>
            <a:avLst/>
            <a:gdLst/>
            <a:ahLst/>
            <a:cxnLst/>
            <a:rect l="l" t="t" r="r" b="b"/>
            <a:pathLst>
              <a:path w="294640" h="2536190">
                <a:moveTo>
                  <a:pt x="294131" y="0"/>
                </a:moveTo>
                <a:lnTo>
                  <a:pt x="0" y="0"/>
                </a:lnTo>
                <a:lnTo>
                  <a:pt x="0" y="2535936"/>
                </a:lnTo>
                <a:lnTo>
                  <a:pt x="294131" y="2535936"/>
                </a:lnTo>
                <a:lnTo>
                  <a:pt x="294131" y="0"/>
                </a:lnTo>
                <a:close/>
              </a:path>
            </a:pathLst>
          </a:custGeom>
          <a:solidFill>
            <a:srgbClr val="5F319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34216" y="6251446"/>
            <a:ext cx="481583" cy="493776"/>
          </a:xfrm>
          <a:prstGeom prst="rect">
            <a:avLst/>
          </a:prstGeom>
        </p:spPr>
      </p:pic>
      <p:pic>
        <p:nvPicPr>
          <p:cNvPr id="38" name="Imagem 37" descr="Jornal com texto preto sobre fundo branco&#10;&#10;Descrição gerada automaticamente">
            <a:extLst>
              <a:ext uri="{FF2B5EF4-FFF2-40B4-BE49-F238E27FC236}">
                <a16:creationId xmlns:a16="http://schemas.microsoft.com/office/drawing/2014/main" id="{CDA2AB55-6A52-B608-5D62-EF425E5D7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60" y="745152"/>
            <a:ext cx="2851667" cy="3582075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2B94B503-5C20-9EE9-5911-84225F9B0EF8}"/>
              </a:ext>
            </a:extLst>
          </p:cNvPr>
          <p:cNvSpPr txBox="1"/>
          <p:nvPr/>
        </p:nvSpPr>
        <p:spPr>
          <a:xfrm>
            <a:off x="149578" y="4140102"/>
            <a:ext cx="2801808" cy="246221"/>
          </a:xfrm>
          <a:prstGeom prst="rect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txBody>
          <a:bodyPr wrap="square" lIns="0" tIns="0" rIns="0" bIns="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algn="ctr" defTabSz="914400" eaLnBrk="1" latinLnBrk="0" hangingPunct="1">
              <a:lnSpc>
                <a:spcPts val="1819"/>
              </a:lnSpc>
              <a:defRPr sz="500" kern="1200" spc="69">
                <a:solidFill>
                  <a:srgbClr val="0070C0"/>
                </a:solidFill>
                <a:latin typeface="Nunito Sans Light" panose="020F0502020204030204" pitchFamily="2" charset="0"/>
                <a:ea typeface="+mn-ea"/>
                <a:cs typeface="+mn-cs"/>
              </a:defRPr>
            </a:lvl1pPr>
            <a:lvl2pPr marL="4572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pt-BR" sz="800" u="sng" dirty="0">
                <a:latin typeface="Arial MT"/>
                <a:hlinkClick r:id="rId4"/>
              </a:rPr>
              <a:t>https://www.estadao.com.br/esportes/tenis/bia-haddad-luisa-stefani-rede-tenis-brasil-rtb/</a:t>
            </a:r>
            <a:r>
              <a:rPr lang="pt-BR" sz="800" u="sng" dirty="0">
                <a:latin typeface="Arial MT"/>
              </a:rPr>
              <a:t> </a:t>
            </a:r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FCA82F02-4FF3-B03C-83D7-0D99DCFE5C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983619"/>
            <a:ext cx="2705164" cy="2857329"/>
          </a:xfrm>
          <a:prstGeom prst="rect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</p:pic>
      <p:sp>
        <p:nvSpPr>
          <p:cNvPr id="41" name="CaixaDeTexto 40">
            <a:extLst>
              <a:ext uri="{FF2B5EF4-FFF2-40B4-BE49-F238E27FC236}">
                <a16:creationId xmlns:a16="http://schemas.microsoft.com/office/drawing/2014/main" id="{87F9DC97-FA85-7A3A-2F5E-EBDB565968E1}"/>
              </a:ext>
            </a:extLst>
          </p:cNvPr>
          <p:cNvSpPr txBox="1"/>
          <p:nvPr/>
        </p:nvSpPr>
        <p:spPr>
          <a:xfrm>
            <a:off x="3302727" y="3711931"/>
            <a:ext cx="2494156" cy="492443"/>
          </a:xfrm>
          <a:prstGeom prst="rect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txBody>
          <a:bodyPr wrap="square" lIns="0" tIns="0" rIns="0" bIns="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>
              <a:lnSpc>
                <a:spcPct val="100000"/>
              </a:lnSpc>
              <a:defRPr sz="800" u="sng" spc="69">
                <a:solidFill>
                  <a:srgbClr val="0070C0"/>
                </a:solidFill>
                <a:latin typeface="Arial MT"/>
              </a:defRPr>
            </a:lvl1pPr>
            <a:lvl2pPr marL="4572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https://forbes.com.br/forbes-collab/2023/11/rede-tenis-brasil-esporte-e-educacao-pilares-fundamentais-na-formacao-de-jovens/</a:t>
            </a:r>
            <a:r>
              <a:rPr lang="pt-BR" dirty="0"/>
              <a:t> </a:t>
            </a:r>
          </a:p>
        </p:txBody>
      </p:sp>
      <p:sp>
        <p:nvSpPr>
          <p:cNvPr id="42" name="Freeform 12">
            <a:extLst>
              <a:ext uri="{FF2B5EF4-FFF2-40B4-BE49-F238E27FC236}">
                <a16:creationId xmlns:a16="http://schemas.microsoft.com/office/drawing/2014/main" id="{68B50040-929A-797F-CC88-B575078592F3}"/>
              </a:ext>
            </a:extLst>
          </p:cNvPr>
          <p:cNvSpPr/>
          <p:nvPr/>
        </p:nvSpPr>
        <p:spPr>
          <a:xfrm>
            <a:off x="381000" y="4493144"/>
            <a:ext cx="3810000" cy="2111166"/>
          </a:xfrm>
          <a:custGeom>
            <a:avLst/>
            <a:gdLst/>
            <a:ahLst/>
            <a:cxnLst/>
            <a:rect l="l" t="t" r="r" b="b"/>
            <a:pathLst>
              <a:path w="5388965" h="2986090">
                <a:moveTo>
                  <a:pt x="0" y="0"/>
                </a:moveTo>
                <a:lnTo>
                  <a:pt x="5388965" y="0"/>
                </a:lnTo>
                <a:lnTo>
                  <a:pt x="5388965" y="2986089"/>
                </a:lnTo>
                <a:lnTo>
                  <a:pt x="0" y="29860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895" t="-64789" b="-26319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10A75F48-1C69-63F4-497D-646F1A6332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0766" y="926827"/>
            <a:ext cx="2991974" cy="3982758"/>
          </a:xfrm>
          <a:prstGeom prst="rect">
            <a:avLst/>
          </a:prstGeom>
        </p:spPr>
      </p:pic>
      <p:sp>
        <p:nvSpPr>
          <p:cNvPr id="45" name="CaixaDeTexto 44">
            <a:extLst>
              <a:ext uri="{FF2B5EF4-FFF2-40B4-BE49-F238E27FC236}">
                <a16:creationId xmlns:a16="http://schemas.microsoft.com/office/drawing/2014/main" id="{44056846-0B59-66E4-A181-AB9D5374E28C}"/>
              </a:ext>
            </a:extLst>
          </p:cNvPr>
          <p:cNvSpPr txBox="1"/>
          <p:nvPr/>
        </p:nvSpPr>
        <p:spPr>
          <a:xfrm>
            <a:off x="9004171" y="4871497"/>
            <a:ext cx="2705163" cy="123111"/>
          </a:xfrm>
          <a:prstGeom prst="rect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txBody>
          <a:bodyPr wrap="square" lIns="0" tIns="0" rIns="0" bIns="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>
              <a:lnSpc>
                <a:spcPct val="100000"/>
              </a:lnSpc>
              <a:defRPr sz="800" u="sng" spc="69">
                <a:solidFill>
                  <a:srgbClr val="0070C0"/>
                </a:solidFill>
                <a:latin typeface="Arial MT"/>
              </a:defRPr>
            </a:lvl1pPr>
            <a:lvl2pPr marL="4572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Anúncio Revista Forbes nas edições 110 e 111</a:t>
            </a:r>
          </a:p>
        </p:txBody>
      </p:sp>
      <p:sp>
        <p:nvSpPr>
          <p:cNvPr id="46" name="Freeform 13">
            <a:extLst>
              <a:ext uri="{FF2B5EF4-FFF2-40B4-BE49-F238E27FC236}">
                <a16:creationId xmlns:a16="http://schemas.microsoft.com/office/drawing/2014/main" id="{2B94BA0B-0EDB-1E0A-41A9-95ADD8B83B34}"/>
              </a:ext>
            </a:extLst>
          </p:cNvPr>
          <p:cNvSpPr/>
          <p:nvPr/>
        </p:nvSpPr>
        <p:spPr>
          <a:xfrm>
            <a:off x="6114115" y="364028"/>
            <a:ext cx="2599974" cy="3121256"/>
          </a:xfrm>
          <a:custGeom>
            <a:avLst/>
            <a:gdLst/>
            <a:ahLst/>
            <a:cxnLst/>
            <a:rect l="l" t="t" r="r" b="b"/>
            <a:pathLst>
              <a:path w="4176737" h="5014152">
                <a:moveTo>
                  <a:pt x="0" y="0"/>
                </a:moveTo>
                <a:lnTo>
                  <a:pt x="4176737" y="0"/>
                </a:lnTo>
                <a:lnTo>
                  <a:pt x="4176737" y="5014152"/>
                </a:lnTo>
                <a:lnTo>
                  <a:pt x="0" y="50141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7" name="TextBox 16">
            <a:extLst>
              <a:ext uri="{FF2B5EF4-FFF2-40B4-BE49-F238E27FC236}">
                <a16:creationId xmlns:a16="http://schemas.microsoft.com/office/drawing/2014/main" id="{8E5BF2E1-33BC-55B2-C56B-DDAB5022C0DA}"/>
              </a:ext>
            </a:extLst>
          </p:cNvPr>
          <p:cNvSpPr txBox="1"/>
          <p:nvPr/>
        </p:nvSpPr>
        <p:spPr>
          <a:xfrm>
            <a:off x="6070440" y="3462356"/>
            <a:ext cx="2643649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txBody>
          <a:bodyPr wrap="square" lIns="0" tIns="0" rIns="0" bIns="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>
              <a:lnSpc>
                <a:spcPct val="100000"/>
              </a:lnSpc>
              <a:defRPr sz="800" u="sng" spc="69">
                <a:solidFill>
                  <a:srgbClr val="0070C0"/>
                </a:solidFill>
                <a:latin typeface="Arial MT"/>
              </a:defRPr>
            </a:lvl1pPr>
          </a:lstStyle>
          <a:p>
            <a:r>
              <a:rPr lang="en-US" dirty="0">
                <a:hlinkClick r:id="rId10"/>
              </a:rPr>
              <a:t>https://tenisnews.com.br/122770/mane-garrincha-recebe-final-de-festival-de-tenis-neste-sabado</a:t>
            </a:r>
            <a:r>
              <a:rPr lang="en-US" dirty="0"/>
              <a:t> </a:t>
            </a:r>
          </a:p>
        </p:txBody>
      </p:sp>
      <p:sp>
        <p:nvSpPr>
          <p:cNvPr id="48" name="Freeform 14">
            <a:extLst>
              <a:ext uri="{FF2B5EF4-FFF2-40B4-BE49-F238E27FC236}">
                <a16:creationId xmlns:a16="http://schemas.microsoft.com/office/drawing/2014/main" id="{F3A44BA5-9CCA-6457-1A6F-89C1445392AB}"/>
              </a:ext>
            </a:extLst>
          </p:cNvPr>
          <p:cNvSpPr/>
          <p:nvPr/>
        </p:nvSpPr>
        <p:spPr>
          <a:xfrm>
            <a:off x="6041146" y="4200148"/>
            <a:ext cx="2725722" cy="2404162"/>
          </a:xfrm>
          <a:custGeom>
            <a:avLst/>
            <a:gdLst/>
            <a:ahLst/>
            <a:cxnLst/>
            <a:rect l="l" t="t" r="r" b="b"/>
            <a:pathLst>
              <a:path w="4785101" h="4220592">
                <a:moveTo>
                  <a:pt x="0" y="0"/>
                </a:moveTo>
                <a:lnTo>
                  <a:pt x="4785101" y="0"/>
                </a:lnTo>
                <a:lnTo>
                  <a:pt x="4785101" y="4220591"/>
                </a:lnTo>
                <a:lnTo>
                  <a:pt x="0" y="422059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9" name="TextBox 17">
            <a:extLst>
              <a:ext uri="{FF2B5EF4-FFF2-40B4-BE49-F238E27FC236}">
                <a16:creationId xmlns:a16="http://schemas.microsoft.com/office/drawing/2014/main" id="{FEF46251-4671-6F98-546D-6D6105078962}"/>
              </a:ext>
            </a:extLst>
          </p:cNvPr>
          <p:cNvSpPr txBox="1"/>
          <p:nvPr/>
        </p:nvSpPr>
        <p:spPr>
          <a:xfrm>
            <a:off x="8382000" y="5559406"/>
            <a:ext cx="3040281" cy="246221"/>
          </a:xfrm>
          <a:prstGeom prst="rect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txBody>
          <a:bodyPr wrap="square" lIns="0" tIns="0" rIns="0" bIns="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>
              <a:lnSpc>
                <a:spcPct val="100000"/>
              </a:lnSpc>
              <a:defRPr sz="800" u="sng" spc="69">
                <a:solidFill>
                  <a:srgbClr val="0070C0"/>
                </a:solidFill>
                <a:latin typeface="Arial MT"/>
              </a:defRPr>
            </a:lvl1pPr>
          </a:lstStyle>
          <a:p>
            <a:r>
              <a:rPr lang="en-US" dirty="0"/>
              <a:t>https://forbes.com.br/forbes-collab/2023/11/rede-tenis-brasil-como-conduzir-a-competicao-esportiva-infantil/</a:t>
            </a:r>
          </a:p>
        </p:txBody>
      </p:sp>
      <p:sp>
        <p:nvSpPr>
          <p:cNvPr id="43" name="TextBox 18">
            <a:extLst>
              <a:ext uri="{FF2B5EF4-FFF2-40B4-BE49-F238E27FC236}">
                <a16:creationId xmlns:a16="http://schemas.microsoft.com/office/drawing/2014/main" id="{F815563C-7C5A-04DD-26A2-CE0BAA9CAA9C}"/>
              </a:ext>
            </a:extLst>
          </p:cNvPr>
          <p:cNvSpPr txBox="1"/>
          <p:nvPr/>
        </p:nvSpPr>
        <p:spPr>
          <a:xfrm>
            <a:off x="2969017" y="6029409"/>
            <a:ext cx="2801809" cy="492443"/>
          </a:xfrm>
          <a:prstGeom prst="rect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txBody>
          <a:bodyPr wrap="square" lIns="0" tIns="0" rIns="0" bIns="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>
              <a:lnSpc>
                <a:spcPct val="100000"/>
              </a:lnSpc>
              <a:defRPr sz="800" u="sng" spc="69">
                <a:solidFill>
                  <a:srgbClr val="0070C0"/>
                </a:solidFill>
                <a:latin typeface="Arial MT"/>
              </a:defRPr>
            </a:lvl1pPr>
            <a:lvl2pPr marL="4572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91440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linkClick r:id="rId12" tooltip="https://www.uol.com.br/esporte/futebol/ultimas-noticias/gazeta-esportiva/2023/04/04/com-bia-haddad-como-destaque-rede-tenis-brasil-apresenta-equipe-para-2023.amp.htm"/>
              </a:rPr>
              <a:t>https://www.uol.com.br/esporte/futebol/ultimas-noticias/gazeta-esportiva/2023/04/04/com-bia-haddad-como-destaque-rede-tenis-brasil-apresenta-equipe-para-2023.amp.htm</a:t>
            </a:r>
          </a:p>
        </p:txBody>
      </p:sp>
    </p:spTree>
    <p:extLst>
      <p:ext uri="{BB962C8B-B14F-4D97-AF65-F5344CB8AC3E}">
        <p14:creationId xmlns:p14="http://schemas.microsoft.com/office/powerpoint/2010/main" val="1791058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hink-cell data - do not delete" hidden="1">
            <a:extLst>
              <a:ext uri="{FF2B5EF4-FFF2-40B4-BE49-F238E27FC236}">
                <a16:creationId xmlns:a16="http://schemas.microsoft.com/office/drawing/2014/main" id="{9CE849C4-3C03-4A7F-E1AD-84452CE07C8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413996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425" imgH="424" progId="TCLayout.ActiveDocument.1">
                  <p:embed/>
                </p:oleObj>
              </mc:Choice>
              <mc:Fallback>
                <p:oleObj name="Slide do think-cell" r:id="rId3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2525395" y="660653"/>
            <a:ext cx="3161665" cy="1264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Beatriz</a:t>
            </a:r>
            <a:r>
              <a:rPr sz="1400" b="1" spc="-4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Maia,</a:t>
            </a:r>
            <a:r>
              <a:rPr sz="1400" b="1" spc="-3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26</a:t>
            </a:r>
            <a:r>
              <a:rPr sz="1400" b="1" spc="-3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anos,</a:t>
            </a:r>
            <a:r>
              <a:rPr sz="1400" b="1" spc="-3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SP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W25</a:t>
            </a:r>
            <a:r>
              <a:rPr sz="1100" spc="-5" dirty="0">
                <a:latin typeface="Calibri"/>
                <a:cs typeface="Calibri"/>
              </a:rPr>
              <a:t> Villa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Maria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Argentina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W25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Cordoba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Argentina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Montemor-O-Novo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 Portugal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simples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W60</a:t>
            </a:r>
            <a:r>
              <a:rPr sz="1100" spc="-5" dirty="0">
                <a:latin typeface="Calibri"/>
                <a:cs typeface="Calibri"/>
              </a:rPr>
              <a:t> Collonge-Bellerive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Suiça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W60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Montreux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Suiça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57148" y="6260675"/>
            <a:ext cx="449478" cy="46608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31722" y="648779"/>
            <a:ext cx="1619250" cy="2037080"/>
            <a:chOff x="831722" y="648779"/>
            <a:chExt cx="1619250" cy="2037080"/>
          </a:xfrm>
        </p:grpSpPr>
        <p:pic>
          <p:nvPicPr>
            <p:cNvPr id="5" name="object 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1247" y="658367"/>
              <a:ext cx="1600200" cy="201777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36485" y="653541"/>
              <a:ext cx="1609725" cy="2027555"/>
            </a:xfrm>
            <a:custGeom>
              <a:avLst/>
              <a:gdLst/>
              <a:ahLst/>
              <a:cxnLst/>
              <a:rect l="l" t="t" r="r" b="b"/>
              <a:pathLst>
                <a:path w="1609725" h="2027555">
                  <a:moveTo>
                    <a:pt x="0" y="2027301"/>
                  </a:moveTo>
                  <a:lnTo>
                    <a:pt x="1609725" y="2027301"/>
                  </a:lnTo>
                  <a:lnTo>
                    <a:pt x="1609725" y="0"/>
                  </a:lnTo>
                  <a:lnTo>
                    <a:pt x="0" y="0"/>
                  </a:lnTo>
                  <a:lnTo>
                    <a:pt x="0" y="2027301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871727"/>
            <a:ext cx="317500" cy="5986780"/>
          </a:xfrm>
          <a:custGeom>
            <a:avLst/>
            <a:gdLst/>
            <a:ahLst/>
            <a:cxnLst/>
            <a:rect l="l" t="t" r="r" b="b"/>
            <a:pathLst>
              <a:path w="317500" h="5986780">
                <a:moveTo>
                  <a:pt x="316992" y="0"/>
                </a:moveTo>
                <a:lnTo>
                  <a:pt x="0" y="0"/>
                </a:lnTo>
                <a:lnTo>
                  <a:pt x="0" y="5986272"/>
                </a:lnTo>
                <a:lnTo>
                  <a:pt x="316992" y="5986272"/>
                </a:lnTo>
                <a:lnTo>
                  <a:pt x="316992" y="0"/>
                </a:lnTo>
                <a:close/>
              </a:path>
            </a:pathLst>
          </a:custGeom>
          <a:solidFill>
            <a:srgbClr val="CFDD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875007" y="0"/>
            <a:ext cx="317500" cy="5986780"/>
          </a:xfrm>
          <a:custGeom>
            <a:avLst/>
            <a:gdLst/>
            <a:ahLst/>
            <a:cxnLst/>
            <a:rect l="l" t="t" r="r" b="b"/>
            <a:pathLst>
              <a:path w="317500" h="5986780">
                <a:moveTo>
                  <a:pt x="316992" y="0"/>
                </a:moveTo>
                <a:lnTo>
                  <a:pt x="0" y="0"/>
                </a:lnTo>
                <a:lnTo>
                  <a:pt x="0" y="5986272"/>
                </a:lnTo>
                <a:lnTo>
                  <a:pt x="316992" y="5986272"/>
                </a:lnTo>
                <a:lnTo>
                  <a:pt x="316992" y="0"/>
                </a:lnTo>
                <a:close/>
              </a:path>
            </a:pathLst>
          </a:custGeom>
          <a:solidFill>
            <a:srgbClr val="5F31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8750" y="56377"/>
            <a:ext cx="723265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Time RTB</a:t>
            </a:r>
            <a:r>
              <a:rPr sz="3200" spc="-10" dirty="0"/>
              <a:t> </a:t>
            </a:r>
            <a:r>
              <a:rPr sz="3200" spc="-5" dirty="0"/>
              <a:t>–</a:t>
            </a:r>
            <a:r>
              <a:rPr sz="3200" spc="5" dirty="0"/>
              <a:t> </a:t>
            </a:r>
            <a:r>
              <a:rPr sz="3200" spc="-5" dirty="0"/>
              <a:t>Principais</a:t>
            </a:r>
            <a:r>
              <a:rPr sz="3200" spc="5" dirty="0"/>
              <a:t> </a:t>
            </a:r>
            <a:r>
              <a:rPr sz="3200" spc="-5" dirty="0"/>
              <a:t>destaques</a:t>
            </a:r>
            <a:r>
              <a:rPr sz="3200" spc="10" dirty="0"/>
              <a:t> </a:t>
            </a:r>
            <a:r>
              <a:rPr sz="3200" spc="-5" dirty="0"/>
              <a:t>2021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049514" y="660653"/>
            <a:ext cx="3759835" cy="55708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Matheus</a:t>
            </a:r>
            <a:r>
              <a:rPr sz="1400" b="1" spc="-4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Pucinelli,</a:t>
            </a:r>
            <a:r>
              <a:rPr sz="1400" b="1" spc="-2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21</a:t>
            </a:r>
            <a:r>
              <a:rPr sz="1400" b="1" spc="-2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anos,</a:t>
            </a:r>
            <a:r>
              <a:rPr sz="1400" b="1" spc="-4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RJ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M15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Antalya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-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Turquia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Vice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M15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Villa </a:t>
            </a:r>
            <a:r>
              <a:rPr sz="1100" dirty="0">
                <a:latin typeface="Calibri"/>
                <a:cs typeface="Calibri"/>
              </a:rPr>
              <a:t>Maria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Argentina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M15 </a:t>
            </a:r>
            <a:r>
              <a:rPr sz="1100" spc="-5" dirty="0">
                <a:latin typeface="Calibri"/>
                <a:cs typeface="Calibri"/>
              </a:rPr>
              <a:t>Cairo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 </a:t>
            </a:r>
            <a:r>
              <a:rPr sz="1100" spc="-5" dirty="0">
                <a:latin typeface="Calibri"/>
                <a:cs typeface="Calibri"/>
              </a:rPr>
              <a:t>Egito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vice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M25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Kiseljak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–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Bósnia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Vice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M15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Sarajevo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Bósnia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Vice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M25 </a:t>
            </a:r>
            <a:r>
              <a:rPr sz="1100" spc="-5" dirty="0">
                <a:latin typeface="Calibri"/>
                <a:cs typeface="Calibri"/>
              </a:rPr>
              <a:t>Casinalbo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Italia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Vice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Challenger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80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Campinas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-"/>
            </a:pPr>
            <a:endParaRPr sz="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Pedro</a:t>
            </a:r>
            <a:r>
              <a:rPr sz="1400" b="1" spc="-3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Dietrich,</a:t>
            </a:r>
            <a:r>
              <a:rPr sz="1400" b="1" spc="-4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14</a:t>
            </a:r>
            <a:r>
              <a:rPr sz="1400" b="1" spc="-2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anos,</a:t>
            </a:r>
            <a:r>
              <a:rPr sz="1400" b="1" spc="-4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RS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Circuito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Brasileiro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Verão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Vice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Asunción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Bowl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Paraguai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Vice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Mburucuyá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Bowl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spc="-5" dirty="0">
                <a:latin typeface="Calibri"/>
                <a:cs typeface="Calibri"/>
              </a:rPr>
              <a:t>Paraguai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Vice </a:t>
            </a: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Lambaré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Open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-5" dirty="0">
                <a:latin typeface="Calibri"/>
                <a:cs typeface="Calibri"/>
              </a:rPr>
              <a:t> Paraguai</a:t>
            </a:r>
            <a:endParaRPr sz="1100">
              <a:latin typeface="Calibri"/>
              <a:cs typeface="Calibri"/>
            </a:endParaRPr>
          </a:p>
          <a:p>
            <a:pPr marL="12700" marR="280035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vice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Asunción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Open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Paraguai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Patuju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Junior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Bolívia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Vice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Cóndor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dirty="0">
                <a:latin typeface="Calibri"/>
                <a:cs typeface="Calibri"/>
              </a:rPr>
              <a:t> Plata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Bolívia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Calibri"/>
              <a:buChar char="-"/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Gabriela</a:t>
            </a:r>
            <a:r>
              <a:rPr sz="1400" b="1" spc="-6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Felix,</a:t>
            </a:r>
            <a:r>
              <a:rPr sz="1400" b="1" spc="-3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16</a:t>
            </a:r>
            <a:r>
              <a:rPr sz="1400" b="1" spc="-2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anos,</a:t>
            </a:r>
            <a:r>
              <a:rPr sz="1400" b="1" spc="-3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RJ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Giayaquil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Bowl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-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Equador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duplas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Brasil</a:t>
            </a:r>
            <a:r>
              <a:rPr sz="1100" spc="-5" dirty="0">
                <a:latin typeface="Calibri"/>
                <a:cs typeface="Calibri"/>
              </a:rPr>
              <a:t> Juniors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Cup</a:t>
            </a:r>
            <a:r>
              <a:rPr sz="1100" dirty="0">
                <a:latin typeface="Calibri"/>
                <a:cs typeface="Calibri"/>
              </a:rPr>
              <a:t> –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vice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Asunción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Bowl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spc="-5" dirty="0">
                <a:latin typeface="Calibri"/>
                <a:cs typeface="Calibri"/>
              </a:rPr>
              <a:t>Paraguai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J5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Serra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Negra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 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Vice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J5 Salvador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 </a:t>
            </a:r>
            <a:r>
              <a:rPr sz="1100" spc="-5" dirty="0"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25395" y="2716530"/>
            <a:ext cx="3225800" cy="1096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João</a:t>
            </a:r>
            <a:r>
              <a:rPr sz="1400" b="1" spc="-4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Reis,</a:t>
            </a:r>
            <a:r>
              <a:rPr sz="1400" b="1" spc="-3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22</a:t>
            </a:r>
            <a:r>
              <a:rPr sz="1400" b="1" spc="-1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anos,</a:t>
            </a:r>
            <a:r>
              <a:rPr sz="1400" b="1" spc="-4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RJ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M15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Brcko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Bósnia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M25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Kiseljak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 </a:t>
            </a:r>
            <a:r>
              <a:rPr sz="1100" spc="-5" dirty="0">
                <a:latin typeface="Calibri"/>
                <a:cs typeface="Calibri"/>
              </a:rPr>
              <a:t>Bósnia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vice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M25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Medellin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Colômbia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4694" y="4841824"/>
            <a:ext cx="3263265" cy="1431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F1B47"/>
                </a:solidFill>
                <a:latin typeface="Calibri"/>
                <a:cs typeface="Calibri"/>
              </a:rPr>
              <a:t>Olivia</a:t>
            </a:r>
            <a:r>
              <a:rPr sz="1400" b="1" spc="-2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Carneiro,</a:t>
            </a:r>
            <a:r>
              <a:rPr sz="1400" b="1" spc="-5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F1B47"/>
                </a:solidFill>
                <a:latin typeface="Calibri"/>
                <a:cs typeface="Calibri"/>
              </a:rPr>
              <a:t>16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anos,</a:t>
            </a:r>
            <a:r>
              <a:rPr sz="1400" b="1" spc="-3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F1B47"/>
                </a:solidFill>
                <a:latin typeface="Calibri"/>
                <a:cs typeface="Calibri"/>
              </a:rPr>
              <a:t>SP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Circuito Paulista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Tênis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Banana </a:t>
            </a:r>
            <a:r>
              <a:rPr sz="1100" dirty="0">
                <a:latin typeface="Calibri"/>
                <a:cs typeface="Calibri"/>
              </a:rPr>
              <a:t>Bowl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J5</a:t>
            </a:r>
            <a:r>
              <a:rPr sz="1100" dirty="0">
                <a:latin typeface="Calibri"/>
                <a:cs typeface="Calibri"/>
              </a:rPr>
              <a:t> Gaspar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Vice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J2</a:t>
            </a:r>
            <a:r>
              <a:rPr sz="1100" dirty="0">
                <a:latin typeface="Calibri"/>
                <a:cs typeface="Calibri"/>
              </a:rPr>
              <a:t> Blumenau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J5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Serra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Negra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Vice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J4</a:t>
            </a:r>
            <a:r>
              <a:rPr sz="1100" dirty="0">
                <a:latin typeface="Calibri"/>
                <a:cs typeface="Calibri"/>
              </a:rPr>
              <a:t> Londrina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360731" y="2738183"/>
            <a:ext cx="1633220" cy="4108450"/>
            <a:chOff x="6360731" y="2738183"/>
            <a:chExt cx="1633220" cy="410845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70320" y="4820410"/>
              <a:ext cx="1613916" cy="20162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365494" y="4815648"/>
              <a:ext cx="1623695" cy="2026285"/>
            </a:xfrm>
            <a:custGeom>
              <a:avLst/>
              <a:gdLst/>
              <a:ahLst/>
              <a:cxnLst/>
              <a:rect l="l" t="t" r="r" b="b"/>
              <a:pathLst>
                <a:path w="1623695" h="2026284">
                  <a:moveTo>
                    <a:pt x="0" y="2025777"/>
                  </a:moveTo>
                  <a:lnTo>
                    <a:pt x="1623441" y="2025777"/>
                  </a:lnTo>
                  <a:lnTo>
                    <a:pt x="1623441" y="0"/>
                  </a:lnTo>
                  <a:lnTo>
                    <a:pt x="0" y="0"/>
                  </a:lnTo>
                  <a:lnTo>
                    <a:pt x="0" y="2025777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70320" y="2747771"/>
              <a:ext cx="1607820" cy="202387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365494" y="2742945"/>
              <a:ext cx="1617345" cy="2033905"/>
            </a:xfrm>
            <a:custGeom>
              <a:avLst/>
              <a:gdLst/>
              <a:ahLst/>
              <a:cxnLst/>
              <a:rect l="l" t="t" r="r" b="b"/>
              <a:pathLst>
                <a:path w="1617345" h="2033904">
                  <a:moveTo>
                    <a:pt x="0" y="2033396"/>
                  </a:moveTo>
                  <a:lnTo>
                    <a:pt x="1617345" y="2033396"/>
                  </a:lnTo>
                  <a:lnTo>
                    <a:pt x="1617345" y="0"/>
                  </a:lnTo>
                  <a:lnTo>
                    <a:pt x="0" y="0"/>
                  </a:lnTo>
                  <a:lnTo>
                    <a:pt x="0" y="2033396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816483" y="2732214"/>
            <a:ext cx="1634489" cy="4109720"/>
            <a:chOff x="816483" y="2732214"/>
            <a:chExt cx="1634489" cy="4109720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0580" y="2741675"/>
              <a:ext cx="1607820" cy="202387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25817" y="2736976"/>
              <a:ext cx="1617345" cy="2033905"/>
            </a:xfrm>
            <a:custGeom>
              <a:avLst/>
              <a:gdLst/>
              <a:ahLst/>
              <a:cxnLst/>
              <a:rect l="l" t="t" r="r" b="b"/>
              <a:pathLst>
                <a:path w="1617345" h="2033904">
                  <a:moveTo>
                    <a:pt x="0" y="2033397"/>
                  </a:moveTo>
                  <a:lnTo>
                    <a:pt x="1617345" y="2033397"/>
                  </a:lnTo>
                  <a:lnTo>
                    <a:pt x="1617345" y="0"/>
                  </a:lnTo>
                  <a:lnTo>
                    <a:pt x="0" y="0"/>
                  </a:lnTo>
                  <a:lnTo>
                    <a:pt x="0" y="2033397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6008" y="4815839"/>
              <a:ext cx="1615440" cy="201624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21245" y="4811077"/>
              <a:ext cx="1624965" cy="2026285"/>
            </a:xfrm>
            <a:custGeom>
              <a:avLst/>
              <a:gdLst/>
              <a:ahLst/>
              <a:cxnLst/>
              <a:rect l="l" t="t" r="r" b="b"/>
              <a:pathLst>
                <a:path w="1624964" h="2026284">
                  <a:moveTo>
                    <a:pt x="0" y="2025776"/>
                  </a:moveTo>
                  <a:lnTo>
                    <a:pt x="1624965" y="2025776"/>
                  </a:lnTo>
                  <a:lnTo>
                    <a:pt x="1624965" y="0"/>
                  </a:lnTo>
                  <a:lnTo>
                    <a:pt x="0" y="0"/>
                  </a:lnTo>
                  <a:lnTo>
                    <a:pt x="0" y="2025776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6360731" y="647255"/>
            <a:ext cx="1626870" cy="2043430"/>
            <a:chOff x="6360731" y="647255"/>
            <a:chExt cx="1626870" cy="2043430"/>
          </a:xfrm>
        </p:grpSpPr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70320" y="656844"/>
              <a:ext cx="1607820" cy="202387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365494" y="652018"/>
              <a:ext cx="1617345" cy="2033905"/>
            </a:xfrm>
            <a:custGeom>
              <a:avLst/>
              <a:gdLst/>
              <a:ahLst/>
              <a:cxnLst/>
              <a:rect l="l" t="t" r="r" b="b"/>
              <a:pathLst>
                <a:path w="1617345" h="2033905">
                  <a:moveTo>
                    <a:pt x="0" y="2033397"/>
                  </a:moveTo>
                  <a:lnTo>
                    <a:pt x="1617345" y="2033397"/>
                  </a:lnTo>
                  <a:lnTo>
                    <a:pt x="1617345" y="0"/>
                  </a:lnTo>
                  <a:lnTo>
                    <a:pt x="0" y="0"/>
                  </a:lnTo>
                  <a:lnTo>
                    <a:pt x="0" y="2033397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hink-cell data - do not delete" hidden="1">
            <a:extLst>
              <a:ext uri="{FF2B5EF4-FFF2-40B4-BE49-F238E27FC236}">
                <a16:creationId xmlns:a16="http://schemas.microsoft.com/office/drawing/2014/main" id="{70B98B2D-5FD3-9A57-C297-DC91A01695B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702671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425" imgH="424" progId="TCLayout.ActiveDocument.1">
                  <p:embed/>
                </p:oleObj>
              </mc:Choice>
              <mc:Fallback>
                <p:oleObj name="Slide do think-cell" r:id="rId3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2525395" y="660653"/>
            <a:ext cx="3535679" cy="2984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Beatriz</a:t>
            </a:r>
            <a:r>
              <a:rPr sz="1400" b="1" spc="-4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Maia,</a:t>
            </a:r>
            <a:r>
              <a:rPr sz="1400" b="1" spc="-3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26</a:t>
            </a:r>
            <a:r>
              <a:rPr sz="1400" b="1" spc="-3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anos,</a:t>
            </a:r>
            <a:r>
              <a:rPr sz="1400" b="1" spc="-3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SP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duplas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WTA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500</a:t>
            </a:r>
            <a:r>
              <a:rPr sz="1100" spc="-5" dirty="0">
                <a:latin typeface="Calibri"/>
                <a:cs typeface="Calibri"/>
              </a:rPr>
              <a:t> Sidney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Austrália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Vice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duplas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Australia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Open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Austrália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WTA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125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Saint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Malo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França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Vice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simples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WTA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125 Paris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França</a:t>
            </a:r>
            <a:endParaRPr sz="1100">
              <a:latin typeface="Calibri"/>
              <a:cs typeface="Calibri"/>
            </a:endParaRPr>
          </a:p>
          <a:p>
            <a:pPr marL="12700" marR="6731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 de simples </a:t>
            </a:r>
            <a:r>
              <a:rPr sz="1100" dirty="0">
                <a:latin typeface="Calibri"/>
                <a:cs typeface="Calibri"/>
              </a:rPr>
              <a:t>e </a:t>
            </a:r>
            <a:r>
              <a:rPr sz="1100" spc="-5" dirty="0">
                <a:latin typeface="Calibri"/>
                <a:cs typeface="Calibri"/>
              </a:rPr>
              <a:t>duplas no </a:t>
            </a:r>
            <a:r>
              <a:rPr sz="1100" dirty="0">
                <a:latin typeface="Calibri"/>
                <a:cs typeface="Calibri"/>
              </a:rPr>
              <a:t>WTA 250 Nottingham – </a:t>
            </a:r>
            <a:r>
              <a:rPr sz="1100" spc="-5" dirty="0">
                <a:latin typeface="Calibri"/>
                <a:cs typeface="Calibri"/>
              </a:rPr>
              <a:t>Grã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Bretanha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WTA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250 Birmingham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Grã Bretanha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Vice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WTA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1000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Toronto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Canadá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Vice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duplas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1000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Guadalajara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México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-"/>
            </a:pPr>
            <a:endParaRPr sz="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2F1B47"/>
                </a:solidFill>
                <a:latin typeface="Calibri"/>
                <a:cs typeface="Calibri"/>
              </a:rPr>
              <a:t>Luísa</a:t>
            </a:r>
            <a:r>
              <a:rPr sz="1400" b="1" spc="-2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Stefani,</a:t>
            </a:r>
            <a:r>
              <a:rPr sz="1400" b="1" spc="-4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25</a:t>
            </a:r>
            <a:r>
              <a:rPr sz="1400" b="1" spc="-2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anos,</a:t>
            </a:r>
            <a:r>
              <a:rPr sz="1400" b="1" spc="-2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SP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duplas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WTA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250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Chennai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Índia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duplas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WTA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1000</a:t>
            </a:r>
            <a:r>
              <a:rPr sz="1100" spc="-5" dirty="0">
                <a:latin typeface="Calibri"/>
                <a:cs typeface="Calibri"/>
              </a:rPr>
              <a:t> Guadalajara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México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WTA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125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Montevideo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Uruguai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57148" y="6260675"/>
            <a:ext cx="449478" cy="46608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31722" y="648779"/>
            <a:ext cx="1619250" cy="2037080"/>
            <a:chOff x="831722" y="648779"/>
            <a:chExt cx="1619250" cy="2037080"/>
          </a:xfrm>
        </p:grpSpPr>
        <p:pic>
          <p:nvPicPr>
            <p:cNvPr id="5" name="object 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1247" y="658367"/>
              <a:ext cx="1600200" cy="201777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36485" y="653541"/>
              <a:ext cx="1609725" cy="2027555"/>
            </a:xfrm>
            <a:custGeom>
              <a:avLst/>
              <a:gdLst/>
              <a:ahLst/>
              <a:cxnLst/>
              <a:rect l="l" t="t" r="r" b="b"/>
              <a:pathLst>
                <a:path w="1609725" h="2027555">
                  <a:moveTo>
                    <a:pt x="0" y="2027301"/>
                  </a:moveTo>
                  <a:lnTo>
                    <a:pt x="1609725" y="2027301"/>
                  </a:lnTo>
                  <a:lnTo>
                    <a:pt x="1609725" y="0"/>
                  </a:lnTo>
                  <a:lnTo>
                    <a:pt x="0" y="0"/>
                  </a:lnTo>
                  <a:lnTo>
                    <a:pt x="0" y="2027301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871727"/>
            <a:ext cx="317500" cy="5986780"/>
          </a:xfrm>
          <a:custGeom>
            <a:avLst/>
            <a:gdLst/>
            <a:ahLst/>
            <a:cxnLst/>
            <a:rect l="l" t="t" r="r" b="b"/>
            <a:pathLst>
              <a:path w="317500" h="5986780">
                <a:moveTo>
                  <a:pt x="316992" y="0"/>
                </a:moveTo>
                <a:lnTo>
                  <a:pt x="0" y="0"/>
                </a:lnTo>
                <a:lnTo>
                  <a:pt x="0" y="5986272"/>
                </a:lnTo>
                <a:lnTo>
                  <a:pt x="316992" y="5986272"/>
                </a:lnTo>
                <a:lnTo>
                  <a:pt x="316992" y="0"/>
                </a:lnTo>
                <a:close/>
              </a:path>
            </a:pathLst>
          </a:custGeom>
          <a:solidFill>
            <a:srgbClr val="CFDD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875007" y="0"/>
            <a:ext cx="317500" cy="5986780"/>
          </a:xfrm>
          <a:custGeom>
            <a:avLst/>
            <a:gdLst/>
            <a:ahLst/>
            <a:cxnLst/>
            <a:rect l="l" t="t" r="r" b="b"/>
            <a:pathLst>
              <a:path w="317500" h="5986780">
                <a:moveTo>
                  <a:pt x="316992" y="0"/>
                </a:moveTo>
                <a:lnTo>
                  <a:pt x="0" y="0"/>
                </a:lnTo>
                <a:lnTo>
                  <a:pt x="0" y="5986272"/>
                </a:lnTo>
                <a:lnTo>
                  <a:pt x="316992" y="5986272"/>
                </a:lnTo>
                <a:lnTo>
                  <a:pt x="316992" y="0"/>
                </a:lnTo>
                <a:close/>
              </a:path>
            </a:pathLst>
          </a:custGeom>
          <a:solidFill>
            <a:srgbClr val="5F319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360731" y="648779"/>
            <a:ext cx="1619250" cy="2037080"/>
            <a:chOff x="6360731" y="648779"/>
            <a:chExt cx="1619250" cy="203708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70320" y="658367"/>
              <a:ext cx="1600200" cy="201777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365494" y="653541"/>
              <a:ext cx="1609725" cy="2027555"/>
            </a:xfrm>
            <a:custGeom>
              <a:avLst/>
              <a:gdLst/>
              <a:ahLst/>
              <a:cxnLst/>
              <a:rect l="l" t="t" r="r" b="b"/>
              <a:pathLst>
                <a:path w="1609725" h="2027555">
                  <a:moveTo>
                    <a:pt x="0" y="2027301"/>
                  </a:moveTo>
                  <a:lnTo>
                    <a:pt x="1609725" y="2027301"/>
                  </a:lnTo>
                  <a:lnTo>
                    <a:pt x="1609725" y="0"/>
                  </a:lnTo>
                  <a:lnTo>
                    <a:pt x="0" y="0"/>
                  </a:lnTo>
                  <a:lnTo>
                    <a:pt x="0" y="2027301"/>
                  </a:lnTo>
                  <a:close/>
                </a:path>
              </a:pathLst>
            </a:custGeom>
            <a:ln w="9524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049514" y="660653"/>
            <a:ext cx="3687445" cy="15995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Victória</a:t>
            </a:r>
            <a:r>
              <a:rPr sz="1400" b="1" spc="-4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Barros,13</a:t>
            </a:r>
            <a:r>
              <a:rPr sz="1400" b="1" spc="-3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anos,</a:t>
            </a:r>
            <a:r>
              <a:rPr sz="1400" b="1" spc="-4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SP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Vice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Banana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Bowl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 no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Pascuas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Bowl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Paraguai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Open Stade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Français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França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5" dirty="0">
                <a:latin typeface="Calibri"/>
                <a:cs typeface="Calibri"/>
              </a:rPr>
              <a:t> duplas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TCW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 Academy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Junior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spc="-5" dirty="0">
                <a:latin typeface="Calibri"/>
                <a:cs typeface="Calibri"/>
              </a:rPr>
              <a:t>International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Alemanha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vice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na Copa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Argentina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na Copa IND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Palestino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Chile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828675" y="2732087"/>
            <a:ext cx="1619250" cy="4114165"/>
            <a:chOff x="828675" y="2732087"/>
            <a:chExt cx="1619250" cy="4114165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8200" y="2741675"/>
              <a:ext cx="1600200" cy="201777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33437" y="2736850"/>
              <a:ext cx="1609725" cy="2027555"/>
            </a:xfrm>
            <a:custGeom>
              <a:avLst/>
              <a:gdLst/>
              <a:ahLst/>
              <a:cxnLst/>
              <a:rect l="l" t="t" r="r" b="b"/>
              <a:pathLst>
                <a:path w="1609725" h="2027554">
                  <a:moveTo>
                    <a:pt x="0" y="2027301"/>
                  </a:moveTo>
                  <a:lnTo>
                    <a:pt x="1609725" y="2027301"/>
                  </a:lnTo>
                  <a:lnTo>
                    <a:pt x="1609725" y="0"/>
                  </a:lnTo>
                  <a:lnTo>
                    <a:pt x="0" y="0"/>
                  </a:lnTo>
                  <a:lnTo>
                    <a:pt x="0" y="2027301"/>
                  </a:lnTo>
                  <a:close/>
                </a:path>
              </a:pathLst>
            </a:custGeom>
            <a:ln w="9524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8200" y="4820410"/>
              <a:ext cx="1600200" cy="20162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33437" y="4815648"/>
              <a:ext cx="1609725" cy="2026285"/>
            </a:xfrm>
            <a:custGeom>
              <a:avLst/>
              <a:gdLst/>
              <a:ahLst/>
              <a:cxnLst/>
              <a:rect l="l" t="t" r="r" b="b"/>
              <a:pathLst>
                <a:path w="1609725" h="2026284">
                  <a:moveTo>
                    <a:pt x="0" y="2025777"/>
                  </a:moveTo>
                  <a:lnTo>
                    <a:pt x="1609725" y="2025777"/>
                  </a:lnTo>
                  <a:lnTo>
                    <a:pt x="1609725" y="0"/>
                  </a:lnTo>
                  <a:lnTo>
                    <a:pt x="0" y="0"/>
                  </a:lnTo>
                  <a:lnTo>
                    <a:pt x="0" y="2025777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Victor</a:t>
            </a:r>
            <a:r>
              <a:rPr spc="-25" dirty="0"/>
              <a:t> </a:t>
            </a:r>
            <a:r>
              <a:rPr dirty="0"/>
              <a:t>Winheski,</a:t>
            </a:r>
            <a:r>
              <a:rPr spc="-30" dirty="0"/>
              <a:t> </a:t>
            </a:r>
            <a:r>
              <a:rPr dirty="0"/>
              <a:t>15</a:t>
            </a:r>
            <a:r>
              <a:rPr spc="-20" dirty="0"/>
              <a:t> </a:t>
            </a:r>
            <a:r>
              <a:rPr dirty="0"/>
              <a:t>anos,</a:t>
            </a:r>
            <a:r>
              <a:rPr spc="-40" dirty="0"/>
              <a:t> </a:t>
            </a:r>
            <a:r>
              <a:rPr dirty="0"/>
              <a:t>MG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/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 simples</a:t>
            </a:r>
            <a:r>
              <a:rPr sz="1100"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no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CBT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Circuito</a:t>
            </a:r>
            <a:r>
              <a:rPr sz="1100"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Sudeste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MG –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simples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vice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duplas</a:t>
            </a:r>
            <a:r>
              <a:rPr sz="1100"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no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CBI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 MG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 simples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vice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2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duplas</a:t>
            </a:r>
            <a:r>
              <a:rPr sz="1100"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no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 CBI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 SC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simples</a:t>
            </a:r>
            <a:r>
              <a:rPr sz="1100"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na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 Copa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Instituto</a:t>
            </a:r>
            <a:r>
              <a:rPr sz="1100" b="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Ícaro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DM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simples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vice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duplas</a:t>
            </a:r>
            <a:r>
              <a:rPr sz="1100"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no CBI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DF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simples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duplas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no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Cosat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Serra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Negra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simples</a:t>
            </a:r>
            <a:r>
              <a:rPr sz="1100"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no Cosat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São</a:t>
            </a:r>
            <a:r>
              <a:rPr sz="1100"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Paulo</a:t>
            </a:r>
            <a:r>
              <a:rPr sz="1100"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simples</a:t>
            </a:r>
            <a:r>
              <a:rPr sz="1100"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vice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duplas</a:t>
            </a:r>
            <a:r>
              <a:rPr sz="1100"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na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Copa</a:t>
            </a:r>
            <a:r>
              <a:rPr sz="1100"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Argentina</a:t>
            </a:r>
            <a:endParaRPr sz="1100">
              <a:latin typeface="Calibri"/>
              <a:cs typeface="Calibri"/>
            </a:endParaRPr>
          </a:p>
          <a:p>
            <a:pPr marL="12700" marR="13462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 simples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11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vice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duplas</a:t>
            </a:r>
            <a:r>
              <a:rPr sz="1100"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no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Patuju</a:t>
            </a:r>
            <a:r>
              <a:rPr sz="1100"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Junior </a:t>
            </a:r>
            <a:r>
              <a:rPr sz="1100" b="0" spc="-2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Open</a:t>
            </a:r>
            <a:r>
              <a:rPr sz="1100"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Bolívia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/>
              <a:t>Gabriela</a:t>
            </a:r>
            <a:r>
              <a:rPr spc="-65" dirty="0"/>
              <a:t> </a:t>
            </a:r>
            <a:r>
              <a:rPr dirty="0"/>
              <a:t>Felix,</a:t>
            </a:r>
            <a:r>
              <a:rPr spc="-30" dirty="0"/>
              <a:t> </a:t>
            </a:r>
            <a:r>
              <a:rPr dirty="0"/>
              <a:t>16</a:t>
            </a:r>
            <a:r>
              <a:rPr spc="-25" dirty="0"/>
              <a:t> </a:t>
            </a:r>
            <a:r>
              <a:rPr dirty="0"/>
              <a:t>anos,</a:t>
            </a:r>
            <a:r>
              <a:rPr spc="-35" dirty="0"/>
              <a:t> </a:t>
            </a:r>
            <a:r>
              <a:rPr dirty="0"/>
              <a:t>RJ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/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Campeã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 simples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11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duplas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no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J5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Luque –</a:t>
            </a:r>
            <a:r>
              <a:rPr sz="11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Paraguai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Vice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simples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no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J4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Tarija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 –</a:t>
            </a:r>
            <a:r>
              <a:rPr sz="11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Bolívia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Vice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</a:t>
            </a:r>
            <a:r>
              <a:rPr sz="1100"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 duplas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no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J5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Curitiba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11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Vice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 simples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no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J5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Lambare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 Paraguai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Campeã</a:t>
            </a:r>
            <a:r>
              <a:rPr sz="1100"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duplas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no J5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São</a:t>
            </a:r>
            <a:r>
              <a:rPr sz="1100"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Paulo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simples</a:t>
            </a:r>
            <a:r>
              <a:rPr sz="1100"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no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J3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Salvador</a:t>
            </a:r>
            <a:r>
              <a:rPr sz="1100" b="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Vice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no</a:t>
            </a:r>
            <a:r>
              <a:rPr sz="1100"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Australian</a:t>
            </a:r>
            <a:r>
              <a:rPr sz="1100"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Open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Junior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Series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 RJ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360731" y="2732087"/>
            <a:ext cx="1619250" cy="4114165"/>
            <a:chOff x="6360731" y="2732087"/>
            <a:chExt cx="1619250" cy="4114165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70320" y="2741675"/>
              <a:ext cx="1600200" cy="201777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365494" y="2736850"/>
              <a:ext cx="1609725" cy="2027555"/>
            </a:xfrm>
            <a:custGeom>
              <a:avLst/>
              <a:gdLst/>
              <a:ahLst/>
              <a:cxnLst/>
              <a:rect l="l" t="t" r="r" b="b"/>
              <a:pathLst>
                <a:path w="1609725" h="2027554">
                  <a:moveTo>
                    <a:pt x="0" y="2027301"/>
                  </a:moveTo>
                  <a:lnTo>
                    <a:pt x="1609725" y="2027301"/>
                  </a:lnTo>
                  <a:lnTo>
                    <a:pt x="1609725" y="0"/>
                  </a:lnTo>
                  <a:lnTo>
                    <a:pt x="0" y="0"/>
                  </a:lnTo>
                  <a:lnTo>
                    <a:pt x="0" y="2027301"/>
                  </a:lnTo>
                  <a:close/>
                </a:path>
              </a:pathLst>
            </a:custGeom>
            <a:ln w="9524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70320" y="4820410"/>
              <a:ext cx="1600200" cy="201625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365494" y="4815648"/>
              <a:ext cx="1609725" cy="2026285"/>
            </a:xfrm>
            <a:custGeom>
              <a:avLst/>
              <a:gdLst/>
              <a:ahLst/>
              <a:cxnLst/>
              <a:rect l="l" t="t" r="r" b="b"/>
              <a:pathLst>
                <a:path w="1609725" h="2026284">
                  <a:moveTo>
                    <a:pt x="0" y="2025777"/>
                  </a:moveTo>
                  <a:lnTo>
                    <a:pt x="1609725" y="2025777"/>
                  </a:lnTo>
                  <a:lnTo>
                    <a:pt x="1609725" y="0"/>
                  </a:lnTo>
                  <a:lnTo>
                    <a:pt x="0" y="0"/>
                  </a:lnTo>
                  <a:lnTo>
                    <a:pt x="0" y="2025777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504694" y="4841824"/>
            <a:ext cx="3700779" cy="1431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F1B47"/>
                </a:solidFill>
                <a:latin typeface="Calibri"/>
                <a:cs typeface="Calibri"/>
              </a:rPr>
              <a:t>Pedro</a:t>
            </a:r>
            <a:r>
              <a:rPr sz="1400" b="1" spc="-2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F1B47"/>
                </a:solidFill>
                <a:latin typeface="Calibri"/>
                <a:cs typeface="Calibri"/>
              </a:rPr>
              <a:t>Chabalgoity,</a:t>
            </a:r>
            <a:r>
              <a:rPr sz="1400" b="1" spc="-4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F1B47"/>
                </a:solidFill>
                <a:latin typeface="Calibri"/>
                <a:cs typeface="Calibri"/>
              </a:rPr>
              <a:t>14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anos,</a:t>
            </a:r>
            <a:r>
              <a:rPr sz="1400" b="1" spc="-3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RJ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Copa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Indervalle</a:t>
            </a:r>
            <a:r>
              <a:rPr sz="1100" dirty="0">
                <a:latin typeface="Calibri"/>
                <a:cs typeface="Calibri"/>
              </a:rPr>
              <a:t> –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Colômbia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Guayaquil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Bowl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Equador</a:t>
            </a:r>
            <a:endParaRPr sz="1100">
              <a:latin typeface="Calibri"/>
              <a:cs typeface="Calibri"/>
            </a:endParaRPr>
          </a:p>
          <a:p>
            <a:pPr marL="12700" marR="220345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simples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Asunción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Bowl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Paraguai</a:t>
            </a:r>
            <a:endParaRPr sz="110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vice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duplas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Banana </a:t>
            </a:r>
            <a:r>
              <a:rPr sz="1100" dirty="0">
                <a:latin typeface="Calibri"/>
                <a:cs typeface="Calibri"/>
              </a:rPr>
              <a:t>Bowl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–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Brasil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9" name="object 9">
            <a:extLst>
              <a:ext uri="{FF2B5EF4-FFF2-40B4-BE49-F238E27FC236}">
                <a16:creationId xmlns:a16="http://schemas.microsoft.com/office/drawing/2014/main" id="{DB977EBB-7ABF-A4BF-E1E5-2ABBB5D0B883}"/>
              </a:ext>
            </a:extLst>
          </p:cNvPr>
          <p:cNvSpPr txBox="1">
            <a:spLocks/>
          </p:cNvSpPr>
          <p:nvPr/>
        </p:nvSpPr>
        <p:spPr>
          <a:xfrm>
            <a:off x="158750" y="56377"/>
            <a:ext cx="723265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200" b="1" i="0">
                <a:solidFill>
                  <a:srgbClr val="371B5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3200" kern="0" spc="-5" dirty="0"/>
              <a:t>Time RTB</a:t>
            </a:r>
            <a:r>
              <a:rPr lang="pt-BR" sz="3200" kern="0" spc="-10" dirty="0"/>
              <a:t> </a:t>
            </a:r>
            <a:r>
              <a:rPr lang="pt-BR" sz="3200" kern="0" spc="-5" dirty="0"/>
              <a:t>–</a:t>
            </a:r>
            <a:r>
              <a:rPr lang="pt-BR" sz="3200" kern="0" spc="5" dirty="0"/>
              <a:t> </a:t>
            </a:r>
            <a:r>
              <a:rPr lang="pt-BR" sz="3200" kern="0" spc="-5" dirty="0"/>
              <a:t>Principais</a:t>
            </a:r>
            <a:r>
              <a:rPr lang="pt-BR" sz="3200" kern="0" spc="5" dirty="0"/>
              <a:t> </a:t>
            </a:r>
            <a:r>
              <a:rPr lang="pt-BR" sz="3200" kern="0" spc="-5" dirty="0"/>
              <a:t>destaques</a:t>
            </a:r>
            <a:r>
              <a:rPr lang="pt-BR" sz="3200" kern="0" spc="10" dirty="0"/>
              <a:t> </a:t>
            </a:r>
            <a:r>
              <a:rPr lang="pt-BR" sz="3200" kern="0" spc="-5" dirty="0"/>
              <a:t>2022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hink-cell data - do not delete" hidden="1">
            <a:extLst>
              <a:ext uri="{FF2B5EF4-FFF2-40B4-BE49-F238E27FC236}">
                <a16:creationId xmlns:a16="http://schemas.microsoft.com/office/drawing/2014/main" id="{43BEC145-723D-EDA0-8FD4-7676339D193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78368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425" imgH="424" progId="TCLayout.ActiveDocument.1">
                  <p:embed/>
                </p:oleObj>
              </mc:Choice>
              <mc:Fallback>
                <p:oleObj name="Slide do think-cell" r:id="rId3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2525395" y="660653"/>
            <a:ext cx="3535679" cy="38427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Beatriz</a:t>
            </a:r>
            <a:r>
              <a:rPr sz="1400" b="1" spc="-4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Maia,</a:t>
            </a:r>
            <a:r>
              <a:rPr sz="1400" b="1" spc="-3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26</a:t>
            </a:r>
            <a:r>
              <a:rPr sz="1400" b="1" spc="-3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anos,</a:t>
            </a:r>
            <a:r>
              <a:rPr sz="1400" b="1" spc="-3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SP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 dirty="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</a:t>
            </a:r>
            <a:r>
              <a:rPr lang="pt-BR" sz="1100" spc="-5" dirty="0" err="1">
                <a:latin typeface="Calibri"/>
                <a:cs typeface="Calibri"/>
              </a:rPr>
              <a:t>eã</a:t>
            </a:r>
            <a:r>
              <a:rPr lang="pt-BR" sz="1100" spc="-5" dirty="0">
                <a:latin typeface="Calibri"/>
                <a:cs typeface="Calibri"/>
              </a:rPr>
              <a:t> de duplas no WTA 1000 Madrid – Espanha</a:t>
            </a:r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lang="pt-BR" sz="1100" spc="-5" dirty="0">
                <a:latin typeface="Calibri"/>
                <a:cs typeface="Calibri"/>
              </a:rPr>
              <a:t>Campeão de simples no WTA Elite </a:t>
            </a:r>
            <a:r>
              <a:rPr lang="pt-BR" sz="1100" spc="-5" dirty="0" err="1">
                <a:latin typeface="Calibri"/>
                <a:cs typeface="Calibri"/>
              </a:rPr>
              <a:t>Trophy</a:t>
            </a:r>
            <a:r>
              <a:rPr lang="pt-BR" sz="1100" spc="-5" dirty="0">
                <a:latin typeface="Calibri"/>
                <a:cs typeface="Calibri"/>
              </a:rPr>
              <a:t> – China</a:t>
            </a:r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lang="pt-BR" sz="1100" spc="-5" dirty="0">
                <a:latin typeface="Calibri"/>
                <a:cs typeface="Calibri"/>
              </a:rPr>
              <a:t>Semifinalista de simples no Grand </a:t>
            </a:r>
            <a:r>
              <a:rPr lang="pt-BR" sz="1100" spc="-5" dirty="0" err="1">
                <a:latin typeface="Calibri"/>
                <a:cs typeface="Calibri"/>
              </a:rPr>
              <a:t>Slam</a:t>
            </a:r>
            <a:r>
              <a:rPr lang="pt-BR" sz="1100" spc="-5" dirty="0">
                <a:latin typeface="Calibri"/>
                <a:cs typeface="Calibri"/>
              </a:rPr>
              <a:t> Roland Garros – França (primeira atleta brasileira a fazer semifinal de Grand </a:t>
            </a:r>
            <a:r>
              <a:rPr lang="pt-BR" sz="1100" spc="-5" dirty="0" err="1">
                <a:latin typeface="Calibri"/>
                <a:cs typeface="Calibri"/>
              </a:rPr>
              <a:t>Slam</a:t>
            </a:r>
            <a:r>
              <a:rPr lang="pt-BR" sz="1100" spc="-5" dirty="0">
                <a:latin typeface="Calibri"/>
                <a:cs typeface="Calibri"/>
              </a:rPr>
              <a:t> desde 1968)</a:t>
            </a:r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endParaRPr lang="pt-BR" sz="1100" spc="-5" dirty="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endParaRPr lang="pt-BR" sz="1100" spc="-5" dirty="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endParaRPr lang="pt-BR" sz="1100" spc="-5" dirty="0">
              <a:latin typeface="Calibri"/>
              <a:cs typeface="Calibri"/>
            </a:endParaRPr>
          </a:p>
          <a:p>
            <a:pPr marL="12065">
              <a:lnSpc>
                <a:spcPct val="100000"/>
              </a:lnSpc>
              <a:spcBef>
                <a:spcPts val="5"/>
              </a:spcBef>
              <a:tabLst>
                <a:tab pos="87630" algn="l"/>
              </a:tabLst>
            </a:pPr>
            <a:endParaRPr lang="pt-BR" sz="1100" spc="-5" dirty="0">
              <a:latin typeface="Calibri"/>
              <a:cs typeface="Calibri"/>
            </a:endParaRPr>
          </a:p>
          <a:p>
            <a:pPr marL="12065">
              <a:lnSpc>
                <a:spcPct val="100000"/>
              </a:lnSpc>
              <a:spcBef>
                <a:spcPts val="5"/>
              </a:spcBef>
              <a:tabLst>
                <a:tab pos="87630" algn="l"/>
              </a:tabLst>
            </a:pPr>
            <a:endParaRPr sz="9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2F1B47"/>
                </a:solidFill>
                <a:latin typeface="Calibri"/>
                <a:cs typeface="Calibri"/>
              </a:rPr>
              <a:t>Luísa</a:t>
            </a:r>
            <a:r>
              <a:rPr sz="1400" b="1" spc="-2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Stefani,</a:t>
            </a:r>
            <a:r>
              <a:rPr sz="1400" b="1" spc="-4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25</a:t>
            </a:r>
            <a:r>
              <a:rPr sz="1400" b="1" spc="-2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anos,</a:t>
            </a:r>
            <a:r>
              <a:rPr sz="1400" b="1" spc="-2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SP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</a:t>
            </a:r>
            <a:r>
              <a:rPr sz="1100" spc="-5" dirty="0" err="1">
                <a:latin typeface="Calibri"/>
                <a:cs typeface="Calibri"/>
              </a:rPr>
              <a:t>duplas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lang="pt-BR" sz="1100" spc="-5" dirty="0">
                <a:latin typeface="Calibri"/>
                <a:cs typeface="Calibri"/>
              </a:rPr>
              <a:t> WTA 500 Adelaide – Austrália </a:t>
            </a:r>
            <a:endParaRPr sz="1100" dirty="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</a:t>
            </a:r>
            <a:r>
              <a:rPr sz="1100" spc="-5" dirty="0" err="1">
                <a:latin typeface="Calibri"/>
                <a:cs typeface="Calibri"/>
              </a:rPr>
              <a:t>duplas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lang="pt-BR" sz="1100" spc="-5" dirty="0">
                <a:latin typeface="Calibri"/>
                <a:cs typeface="Calibri"/>
              </a:rPr>
              <a:t>mista no Australian Open – Austrália </a:t>
            </a:r>
            <a:endParaRPr sz="1100" dirty="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spc="-5" dirty="0">
                <a:latin typeface="Calibri"/>
                <a:cs typeface="Calibri"/>
              </a:rPr>
              <a:t>Campeã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 err="1">
                <a:latin typeface="Calibri"/>
                <a:cs typeface="Calibri"/>
              </a:rPr>
              <a:t>duplas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no</a:t>
            </a:r>
            <a:r>
              <a:rPr lang="pt-BR" sz="1100" spc="-5" dirty="0">
                <a:latin typeface="Calibri"/>
                <a:cs typeface="Calibri"/>
              </a:rPr>
              <a:t> </a:t>
            </a:r>
            <a:r>
              <a:rPr lang="es-ES" sz="1100" spc="-5" dirty="0">
                <a:latin typeface="Calibri"/>
                <a:cs typeface="Calibri"/>
              </a:rPr>
              <a:t>WTA </a:t>
            </a:r>
            <a:r>
              <a:rPr lang="es-ES" sz="1100" spc="-5" dirty="0" err="1">
                <a:latin typeface="Calibri"/>
                <a:cs typeface="Calibri"/>
              </a:rPr>
              <a:t>Mubadala</a:t>
            </a:r>
            <a:r>
              <a:rPr lang="es-ES" sz="1100" spc="-5" dirty="0">
                <a:latin typeface="Calibri"/>
                <a:cs typeface="Calibri"/>
              </a:rPr>
              <a:t> Abu </a:t>
            </a:r>
            <a:r>
              <a:rPr lang="es-ES" sz="1100" spc="-5" dirty="0" err="1">
                <a:latin typeface="Calibri"/>
                <a:cs typeface="Calibri"/>
              </a:rPr>
              <a:t>Dhabi</a:t>
            </a:r>
            <a:r>
              <a:rPr lang="es-ES" sz="1100" spc="-5" dirty="0">
                <a:latin typeface="Calibri"/>
                <a:cs typeface="Calibri"/>
              </a:rPr>
              <a:t> Open - </a:t>
            </a:r>
            <a:r>
              <a:rPr lang="es-ES" sz="1100" spc="-5" dirty="0" err="1">
                <a:latin typeface="Calibri"/>
                <a:cs typeface="Calibri"/>
              </a:rPr>
              <a:t>Emirados</a:t>
            </a:r>
            <a:r>
              <a:rPr lang="es-ES" sz="1100" spc="-5" dirty="0">
                <a:latin typeface="Calibri"/>
                <a:cs typeface="Calibri"/>
              </a:rPr>
              <a:t> Árabes </a:t>
            </a: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lang="es-ES" sz="1100" spc="-5" dirty="0">
                <a:latin typeface="Calibri"/>
                <a:cs typeface="Calibri"/>
              </a:rPr>
              <a:t>Campeã de duplas no WTA 500 </a:t>
            </a:r>
            <a:r>
              <a:rPr lang="es-ES" sz="1100" spc="-5" dirty="0" err="1">
                <a:latin typeface="Calibri"/>
                <a:cs typeface="Calibri"/>
              </a:rPr>
              <a:t>Berlim</a:t>
            </a:r>
            <a:r>
              <a:rPr lang="es-ES" sz="1100" spc="-5" dirty="0">
                <a:latin typeface="Calibri"/>
                <a:cs typeface="Calibri"/>
              </a:rPr>
              <a:t> – </a:t>
            </a:r>
            <a:r>
              <a:rPr lang="es-ES" sz="1100" spc="-5" dirty="0" err="1">
                <a:latin typeface="Calibri"/>
                <a:cs typeface="Calibri"/>
              </a:rPr>
              <a:t>Alemanha</a:t>
            </a:r>
            <a:r>
              <a:rPr lang="es-ES" sz="1100" spc="-5" dirty="0">
                <a:latin typeface="Calibri"/>
                <a:cs typeface="Calibri"/>
              </a:rPr>
              <a:t> </a:t>
            </a: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lang="es-ES" sz="1100" spc="-5" dirty="0">
                <a:latin typeface="Calibri"/>
                <a:cs typeface="Calibri"/>
              </a:rPr>
              <a:t>Medalha de </a:t>
            </a:r>
            <a:r>
              <a:rPr lang="es-ES" sz="1100" spc="-5" dirty="0" err="1">
                <a:latin typeface="Calibri"/>
                <a:cs typeface="Calibri"/>
              </a:rPr>
              <a:t>ouro</a:t>
            </a:r>
            <a:r>
              <a:rPr lang="es-ES" sz="1100" spc="-5" dirty="0">
                <a:latin typeface="Calibri"/>
                <a:cs typeface="Calibri"/>
              </a:rPr>
              <a:t> nos </a:t>
            </a:r>
            <a:r>
              <a:rPr lang="pt-BR" sz="1100" spc="-5" dirty="0">
                <a:latin typeface="Calibri"/>
                <a:cs typeface="Calibri"/>
              </a:rPr>
              <a:t>Jogos Pan-Americanos de Santiago Feminino – Chile</a:t>
            </a:r>
            <a:r>
              <a:rPr lang="es-ES" sz="1100" spc="-5" dirty="0">
                <a:latin typeface="Calibri"/>
                <a:cs typeface="Calibri"/>
              </a:rPr>
              <a:t> </a:t>
            </a: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endParaRPr sz="11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57148" y="6260675"/>
            <a:ext cx="449478" cy="46608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31722" y="648779"/>
            <a:ext cx="1619250" cy="2037080"/>
            <a:chOff x="831722" y="648779"/>
            <a:chExt cx="1619250" cy="2037080"/>
          </a:xfrm>
        </p:grpSpPr>
        <p:pic>
          <p:nvPicPr>
            <p:cNvPr id="5" name="object 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1247" y="658367"/>
              <a:ext cx="1600200" cy="201777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36485" y="653541"/>
              <a:ext cx="1609725" cy="2027555"/>
            </a:xfrm>
            <a:custGeom>
              <a:avLst/>
              <a:gdLst/>
              <a:ahLst/>
              <a:cxnLst/>
              <a:rect l="l" t="t" r="r" b="b"/>
              <a:pathLst>
                <a:path w="1609725" h="2027555">
                  <a:moveTo>
                    <a:pt x="0" y="2027301"/>
                  </a:moveTo>
                  <a:lnTo>
                    <a:pt x="1609725" y="2027301"/>
                  </a:lnTo>
                  <a:lnTo>
                    <a:pt x="1609725" y="0"/>
                  </a:lnTo>
                  <a:lnTo>
                    <a:pt x="0" y="0"/>
                  </a:lnTo>
                  <a:lnTo>
                    <a:pt x="0" y="2027301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871727"/>
            <a:ext cx="317500" cy="5986780"/>
          </a:xfrm>
          <a:custGeom>
            <a:avLst/>
            <a:gdLst/>
            <a:ahLst/>
            <a:cxnLst/>
            <a:rect l="l" t="t" r="r" b="b"/>
            <a:pathLst>
              <a:path w="317500" h="5986780">
                <a:moveTo>
                  <a:pt x="316992" y="0"/>
                </a:moveTo>
                <a:lnTo>
                  <a:pt x="0" y="0"/>
                </a:lnTo>
                <a:lnTo>
                  <a:pt x="0" y="5986272"/>
                </a:lnTo>
                <a:lnTo>
                  <a:pt x="316992" y="5986272"/>
                </a:lnTo>
                <a:lnTo>
                  <a:pt x="316992" y="0"/>
                </a:lnTo>
                <a:close/>
              </a:path>
            </a:pathLst>
          </a:custGeom>
          <a:solidFill>
            <a:srgbClr val="CFDD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875007" y="0"/>
            <a:ext cx="317500" cy="5986780"/>
          </a:xfrm>
          <a:custGeom>
            <a:avLst/>
            <a:gdLst/>
            <a:ahLst/>
            <a:cxnLst/>
            <a:rect l="l" t="t" r="r" b="b"/>
            <a:pathLst>
              <a:path w="317500" h="5986780">
                <a:moveTo>
                  <a:pt x="316992" y="0"/>
                </a:moveTo>
                <a:lnTo>
                  <a:pt x="0" y="0"/>
                </a:lnTo>
                <a:lnTo>
                  <a:pt x="0" y="5986272"/>
                </a:lnTo>
                <a:lnTo>
                  <a:pt x="316992" y="5986272"/>
                </a:lnTo>
                <a:lnTo>
                  <a:pt x="316992" y="0"/>
                </a:lnTo>
                <a:close/>
              </a:path>
            </a:pathLst>
          </a:custGeom>
          <a:solidFill>
            <a:srgbClr val="5F31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049514" y="660653"/>
            <a:ext cx="3687445" cy="17729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pt-BR" sz="1400" b="1" dirty="0">
                <a:solidFill>
                  <a:srgbClr val="2F1B47"/>
                </a:solidFill>
                <a:latin typeface="Calibri"/>
                <a:cs typeface="Calibri"/>
              </a:rPr>
              <a:t>Nauhany Silva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,</a:t>
            </a:r>
            <a:r>
              <a:rPr lang="pt-BR" sz="1400" b="1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1</a:t>
            </a:r>
            <a:r>
              <a:rPr lang="pt-BR" sz="1400" b="1" dirty="0">
                <a:solidFill>
                  <a:srgbClr val="2F1B47"/>
                </a:solidFill>
                <a:latin typeface="Calibri"/>
                <a:cs typeface="Calibri"/>
              </a:rPr>
              <a:t>4</a:t>
            </a:r>
            <a:r>
              <a:rPr sz="1400" b="1" spc="-3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anos,</a:t>
            </a:r>
            <a:r>
              <a:rPr sz="1400" b="1" spc="-4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SP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 dirty="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lang="pt-BR" sz="1100" spc="-5" dirty="0">
                <a:latin typeface="Calibri"/>
                <a:cs typeface="Calibri"/>
              </a:rPr>
              <a:t>Campeã de simples e vice de duplas no </a:t>
            </a:r>
            <a:r>
              <a:rPr lang="pt-BR" sz="1100" spc="-5" dirty="0" err="1">
                <a:latin typeface="Calibri"/>
                <a:cs typeface="Calibri"/>
              </a:rPr>
              <a:t>Cosat</a:t>
            </a:r>
            <a:r>
              <a:rPr lang="pt-BR" sz="1100" spc="-5" dirty="0">
                <a:latin typeface="Calibri"/>
                <a:cs typeface="Calibri"/>
              </a:rPr>
              <a:t> Asunción Bowl - Paraguai</a:t>
            </a:r>
            <a:endParaRPr lang="pt-BR" sz="1100" dirty="0">
              <a:latin typeface="Calibri"/>
              <a:cs typeface="Calibri"/>
            </a:endParaRPr>
          </a:p>
          <a:p>
            <a:pPr marL="86995" indent="-74930"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lang="pt-BR" sz="1100" spc="-5" dirty="0">
                <a:latin typeface="Calibri"/>
                <a:cs typeface="Calibri"/>
              </a:rPr>
              <a:t>Campeã de simples no </a:t>
            </a:r>
            <a:r>
              <a:rPr lang="pt-BR" sz="1100" spc="-5" dirty="0" err="1">
                <a:latin typeface="Calibri"/>
                <a:cs typeface="Calibri"/>
              </a:rPr>
              <a:t>Cosat</a:t>
            </a:r>
            <a:r>
              <a:rPr lang="pt-BR" sz="1100" spc="-5" dirty="0">
                <a:latin typeface="Calibri"/>
                <a:cs typeface="Calibri"/>
              </a:rPr>
              <a:t> Banana Bowl – Brasil</a:t>
            </a:r>
          </a:p>
          <a:p>
            <a:pPr marL="86995" indent="-74930"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lang="pt-BR" sz="1100" spc="-5" dirty="0">
                <a:latin typeface="Calibri"/>
                <a:cs typeface="Calibri"/>
              </a:rPr>
              <a:t>Campeã de simples no J30 Guatemala – Guatemala</a:t>
            </a:r>
          </a:p>
          <a:p>
            <a:pPr marL="86995" indent="-74930"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lang="pt-BR" sz="1100" spc="-5" dirty="0">
                <a:latin typeface="Calibri"/>
                <a:cs typeface="Calibri"/>
              </a:rPr>
              <a:t>Campeã de simples e vice de duplas no Tennis </a:t>
            </a:r>
            <a:r>
              <a:rPr lang="pt-BR" sz="1100" spc="-5" dirty="0" err="1">
                <a:latin typeface="Calibri"/>
                <a:cs typeface="Calibri"/>
              </a:rPr>
              <a:t>Europe</a:t>
            </a:r>
            <a:r>
              <a:rPr lang="pt-BR" sz="1100" spc="-5" dirty="0">
                <a:latin typeface="Calibri"/>
                <a:cs typeface="Calibri"/>
              </a:rPr>
              <a:t> TOURNOI LOIRE VALLEE – França </a:t>
            </a:r>
          </a:p>
          <a:p>
            <a:pPr marL="86995" indent="-74930"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lang="pt-BR" sz="1100" spc="-5" dirty="0">
                <a:latin typeface="Calibri"/>
                <a:cs typeface="Calibri"/>
              </a:rPr>
              <a:t>Campeã de simples no J60 Itajaí – Brasil </a:t>
            </a:r>
          </a:p>
          <a:p>
            <a:pPr marL="12065">
              <a:lnSpc>
                <a:spcPct val="100000"/>
              </a:lnSpc>
              <a:tabLst>
                <a:tab pos="87630" algn="l"/>
              </a:tabLst>
            </a:pPr>
            <a:endParaRPr lang="pt-BR" sz="1100" dirty="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828675" y="2732087"/>
            <a:ext cx="1619250" cy="4114165"/>
            <a:chOff x="828675" y="2732087"/>
            <a:chExt cx="1619250" cy="4114165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8200" y="2741675"/>
              <a:ext cx="1600200" cy="201777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33437" y="2736850"/>
              <a:ext cx="1609725" cy="2027555"/>
            </a:xfrm>
            <a:custGeom>
              <a:avLst/>
              <a:gdLst/>
              <a:ahLst/>
              <a:cxnLst/>
              <a:rect l="l" t="t" r="r" b="b"/>
              <a:pathLst>
                <a:path w="1609725" h="2027554">
                  <a:moveTo>
                    <a:pt x="0" y="2027301"/>
                  </a:moveTo>
                  <a:lnTo>
                    <a:pt x="1609725" y="2027301"/>
                  </a:lnTo>
                  <a:lnTo>
                    <a:pt x="1609725" y="0"/>
                  </a:lnTo>
                  <a:lnTo>
                    <a:pt x="0" y="0"/>
                  </a:lnTo>
                  <a:lnTo>
                    <a:pt x="0" y="2027301"/>
                  </a:lnTo>
                  <a:close/>
                </a:path>
              </a:pathLst>
            </a:custGeom>
            <a:ln w="9524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8200" y="4820410"/>
              <a:ext cx="1600200" cy="20162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33437" y="4815648"/>
              <a:ext cx="1609725" cy="2026285"/>
            </a:xfrm>
            <a:custGeom>
              <a:avLst/>
              <a:gdLst/>
              <a:ahLst/>
              <a:cxnLst/>
              <a:rect l="l" t="t" r="r" b="b"/>
              <a:pathLst>
                <a:path w="1609725" h="2026284">
                  <a:moveTo>
                    <a:pt x="0" y="2025777"/>
                  </a:moveTo>
                  <a:lnTo>
                    <a:pt x="1609725" y="2025777"/>
                  </a:lnTo>
                  <a:lnTo>
                    <a:pt x="1609725" y="0"/>
                  </a:lnTo>
                  <a:lnTo>
                    <a:pt x="0" y="0"/>
                  </a:lnTo>
                  <a:lnTo>
                    <a:pt x="0" y="2025777"/>
                  </a:lnTo>
                  <a:close/>
                </a:path>
              </a:pathLst>
            </a:custGeom>
            <a:ln w="952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sz="half" idx="3"/>
          </p:nvPr>
        </p:nvSpPr>
        <p:spPr>
          <a:xfrm>
            <a:off x="8049514" y="2716149"/>
            <a:ext cx="3833495" cy="353237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pt-BR" dirty="0"/>
              <a:t>Pietra </a:t>
            </a:r>
            <a:r>
              <a:rPr lang="pt-BR" dirty="0" err="1"/>
              <a:t>Rivoli</a:t>
            </a:r>
            <a:r>
              <a:rPr dirty="0"/>
              <a:t>,</a:t>
            </a:r>
            <a:r>
              <a:rPr spc="-30" dirty="0"/>
              <a:t> </a:t>
            </a:r>
            <a:r>
              <a:rPr dirty="0"/>
              <a:t>1</a:t>
            </a:r>
            <a:r>
              <a:rPr lang="pt-BR" dirty="0"/>
              <a:t>6</a:t>
            </a:r>
            <a:r>
              <a:rPr spc="-20" dirty="0"/>
              <a:t> </a:t>
            </a:r>
            <a:r>
              <a:rPr dirty="0"/>
              <a:t>anos,</a:t>
            </a:r>
            <a:r>
              <a:rPr spc="-40" dirty="0"/>
              <a:t> </a:t>
            </a:r>
            <a:r>
              <a:rPr lang="pt-BR" spc="-40" dirty="0"/>
              <a:t>SP</a:t>
            </a:r>
            <a:endParaRPr dirty="0"/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 dirty="0"/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 </a:t>
            </a:r>
            <a:r>
              <a:rPr lang="pt-BR" sz="1100" b="0" spc="-5" dirty="0">
                <a:solidFill>
                  <a:srgbClr val="000000"/>
                </a:solidFill>
                <a:latin typeface="Calibri"/>
                <a:cs typeface="Calibri"/>
              </a:rPr>
              <a:t>simples e duplas no </a:t>
            </a:r>
            <a:r>
              <a:rPr lang="pt-BR" sz="1100" b="0" spc="-5" dirty="0" err="1">
                <a:solidFill>
                  <a:srgbClr val="000000"/>
                </a:solidFill>
                <a:latin typeface="Calibri"/>
                <a:cs typeface="Calibri"/>
              </a:rPr>
              <a:t>osat</a:t>
            </a:r>
            <a:r>
              <a:rPr lang="pt-BR" sz="1100" b="0" spc="-5" dirty="0">
                <a:solidFill>
                  <a:srgbClr val="000000"/>
                </a:solidFill>
                <a:latin typeface="Calibri"/>
                <a:cs typeface="Calibri"/>
              </a:rPr>
              <a:t> Asunción Bowl – Paraguai </a:t>
            </a:r>
            <a:endParaRPr sz="1100" dirty="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simples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pt-BR" sz="1100" b="0" dirty="0">
                <a:solidFill>
                  <a:srgbClr val="000000"/>
                </a:solidFill>
                <a:latin typeface="Calibri"/>
                <a:cs typeface="Calibri"/>
              </a:rPr>
              <a:t>no </a:t>
            </a:r>
            <a:r>
              <a:rPr lang="pt-BR" sz="1100" b="0" dirty="0" err="1">
                <a:solidFill>
                  <a:srgbClr val="000000"/>
                </a:solidFill>
                <a:latin typeface="Calibri"/>
                <a:cs typeface="Calibri"/>
              </a:rPr>
              <a:t>Cosat</a:t>
            </a:r>
            <a:r>
              <a:rPr lang="pt-BR" sz="1100" b="0" dirty="0">
                <a:solidFill>
                  <a:srgbClr val="000000"/>
                </a:solidFill>
                <a:latin typeface="Calibri"/>
                <a:cs typeface="Calibri"/>
              </a:rPr>
              <a:t> Brasil Juniors Cup – Brasil </a:t>
            </a:r>
            <a:endParaRPr sz="1100" dirty="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 simples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pt-BR" sz="1100" b="0" spc="-30" dirty="0">
                <a:solidFill>
                  <a:srgbClr val="000000"/>
                </a:solidFill>
              </a:rPr>
              <a:t>no </a:t>
            </a:r>
            <a:r>
              <a:rPr lang="pt-BR" sz="1100" b="0" spc="-30" dirty="0" err="1">
                <a:solidFill>
                  <a:srgbClr val="000000"/>
                </a:solidFill>
              </a:rPr>
              <a:t>Cosat</a:t>
            </a:r>
            <a:r>
              <a:rPr lang="pt-BR" sz="1100" b="0" spc="-30" dirty="0">
                <a:solidFill>
                  <a:srgbClr val="000000"/>
                </a:solidFill>
              </a:rPr>
              <a:t> Banana Bowl – Brasil </a:t>
            </a:r>
            <a:endParaRPr sz="1100" dirty="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Campeão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1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spc="-5" dirty="0">
                <a:solidFill>
                  <a:srgbClr val="000000"/>
                </a:solidFill>
                <a:latin typeface="Calibri"/>
                <a:cs typeface="Calibri"/>
              </a:rPr>
              <a:t>simples</a:t>
            </a:r>
            <a:r>
              <a:rPr sz="1100" b="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11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pt-BR" sz="1100" b="0" dirty="0">
                <a:solidFill>
                  <a:srgbClr val="000000"/>
                </a:solidFill>
                <a:latin typeface="Calibri"/>
                <a:cs typeface="Calibri"/>
              </a:rPr>
              <a:t>duplas no J60 Santiago – Chile </a:t>
            </a: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lang="pt-BR" sz="1100" b="0" dirty="0">
                <a:solidFill>
                  <a:srgbClr val="000000"/>
                </a:solidFill>
              </a:rPr>
              <a:t>Vice campeã de simples no Roland Garros Junior Series </a:t>
            </a:r>
            <a:r>
              <a:rPr lang="pt-BR" sz="1100" b="0" dirty="0" err="1">
                <a:solidFill>
                  <a:srgbClr val="000000"/>
                </a:solidFill>
              </a:rPr>
              <a:t>by</a:t>
            </a:r>
            <a:r>
              <a:rPr lang="pt-BR" sz="1100" b="0" dirty="0">
                <a:solidFill>
                  <a:srgbClr val="000000"/>
                </a:solidFill>
              </a:rPr>
              <a:t> Renault - Brasil</a:t>
            </a:r>
            <a:endParaRPr sz="1100" dirty="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lang="pt-BR" sz="1100" b="0" dirty="0">
                <a:solidFill>
                  <a:srgbClr val="000000"/>
                </a:solidFill>
                <a:latin typeface="Calibri"/>
                <a:cs typeface="Calibri"/>
              </a:rPr>
              <a:t>Vice campeã de simples no AO Junior Series South </a:t>
            </a:r>
            <a:r>
              <a:rPr lang="pt-BR" sz="1100" b="0" dirty="0" err="1">
                <a:solidFill>
                  <a:srgbClr val="000000"/>
                </a:solidFill>
                <a:latin typeface="Calibri"/>
                <a:cs typeface="Calibri"/>
              </a:rPr>
              <a:t>America</a:t>
            </a:r>
            <a:r>
              <a:rPr lang="pt-BR" sz="1100" b="0" dirty="0">
                <a:solidFill>
                  <a:srgbClr val="000000"/>
                </a:solidFill>
                <a:latin typeface="Calibri"/>
                <a:cs typeface="Calibri"/>
              </a:rPr>
              <a:t> 2023 – Brasil </a:t>
            </a:r>
            <a:endParaRPr lang="pt-BR" sz="1100" b="0" dirty="0">
              <a:solidFill>
                <a:srgbClr val="000000"/>
              </a:solidFill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endParaRPr lang="pt-BR" sz="1100" dirty="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endParaRPr sz="1100" dirty="0">
              <a:latin typeface="Calibri"/>
              <a:cs typeface="Calibri"/>
            </a:endParaRPr>
          </a:p>
          <a:p>
            <a:pPr marL="12065">
              <a:lnSpc>
                <a:spcPct val="100000"/>
              </a:lnSpc>
              <a:tabLst>
                <a:tab pos="87630" algn="l"/>
              </a:tabLst>
            </a:pPr>
            <a:r>
              <a:rPr lang="pt-BR" dirty="0" err="1"/>
              <a:t>Livas</a:t>
            </a:r>
            <a:r>
              <a:rPr lang="pt-BR" dirty="0"/>
              <a:t> Damazio, 14 anos, SP </a:t>
            </a:r>
            <a:endParaRPr dirty="0"/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 dirty="0"/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sz="1100" b="0" spc="-5" dirty="0" err="1">
                <a:solidFill>
                  <a:srgbClr val="000000"/>
                </a:solidFill>
                <a:latin typeface="Calibri"/>
                <a:cs typeface="Calibri"/>
              </a:rPr>
              <a:t>Campeã</a:t>
            </a:r>
            <a:r>
              <a:rPr lang="pt-BR" sz="1100" b="0" spc="-15" dirty="0">
                <a:solidFill>
                  <a:srgbClr val="000000"/>
                </a:solidFill>
              </a:rPr>
              <a:t>o de simples no 19° Circuito Paulista de Tênis Kids e </a:t>
            </a:r>
            <a:r>
              <a:rPr lang="pt-BR" sz="1100" b="0" spc="-15" dirty="0" err="1">
                <a:solidFill>
                  <a:srgbClr val="000000"/>
                </a:solidFill>
              </a:rPr>
              <a:t>InfantoJuvenil</a:t>
            </a:r>
            <a:r>
              <a:rPr lang="pt-BR" sz="1100" b="0" spc="-15" dirty="0">
                <a:solidFill>
                  <a:srgbClr val="000000"/>
                </a:solidFill>
              </a:rPr>
              <a:t> - 3ª Etapa - 14M – Brasil </a:t>
            </a:r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lang="pt-BR" sz="1100" b="0" spc="-15" dirty="0">
                <a:solidFill>
                  <a:srgbClr val="000000"/>
                </a:solidFill>
                <a:latin typeface="Calibri"/>
                <a:cs typeface="Calibri"/>
              </a:rPr>
              <a:t>Campeão de simples e duplas no XXXI Copa São Paulo De Tênis Kids e Infantojuvenil - Troféu Marilia </a:t>
            </a:r>
            <a:r>
              <a:rPr lang="pt-BR" sz="1100" b="0" spc="-15" dirty="0" err="1">
                <a:solidFill>
                  <a:srgbClr val="000000"/>
                </a:solidFill>
                <a:latin typeface="Calibri"/>
                <a:cs typeface="Calibri"/>
              </a:rPr>
              <a:t>Silberberg</a:t>
            </a:r>
            <a:r>
              <a:rPr lang="pt-BR" sz="1100" b="0" spc="-15" dirty="0">
                <a:solidFill>
                  <a:srgbClr val="000000"/>
                </a:solidFill>
                <a:latin typeface="Calibri"/>
                <a:cs typeface="Calibri"/>
              </a:rPr>
              <a:t> - 14M – Brasil </a:t>
            </a:r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lang="pt-BR" sz="1100" b="0" spc="-15" dirty="0">
                <a:solidFill>
                  <a:srgbClr val="000000"/>
                </a:solidFill>
              </a:rPr>
              <a:t>Campeão de simples e duplas no </a:t>
            </a:r>
            <a:r>
              <a:rPr lang="pt-BR" sz="1100" b="0" spc="-15" dirty="0" err="1">
                <a:solidFill>
                  <a:srgbClr val="000000"/>
                </a:solidFill>
              </a:rPr>
              <a:t>Cosat</a:t>
            </a:r>
            <a:r>
              <a:rPr lang="pt-BR" sz="1100" b="0" spc="-15" dirty="0">
                <a:solidFill>
                  <a:srgbClr val="000000"/>
                </a:solidFill>
              </a:rPr>
              <a:t> Uruguay Bowl – Uruguai </a:t>
            </a:r>
          </a:p>
          <a:p>
            <a:pPr marL="86995" indent="-74930">
              <a:lnSpc>
                <a:spcPct val="100000"/>
              </a:lnSpc>
              <a:spcBef>
                <a:spcPts val="5"/>
              </a:spcBef>
              <a:buChar char="-"/>
              <a:tabLst>
                <a:tab pos="87630" algn="l"/>
              </a:tabLst>
            </a:pPr>
            <a:r>
              <a:rPr lang="pt-BR" sz="1100" b="0" spc="-15" dirty="0">
                <a:solidFill>
                  <a:srgbClr val="000000"/>
                </a:solidFill>
                <a:latin typeface="Calibri"/>
                <a:cs typeface="Calibri"/>
              </a:rPr>
              <a:t>Campeão de simples e duplas no Copa Argentina – Argentina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04694" y="4841824"/>
            <a:ext cx="3700779" cy="14292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F1B47"/>
                </a:solidFill>
                <a:latin typeface="Calibri"/>
                <a:cs typeface="Calibri"/>
              </a:rPr>
              <a:t>Pedro</a:t>
            </a:r>
            <a:r>
              <a:rPr sz="1400" b="1" spc="-25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F1B47"/>
                </a:solidFill>
                <a:latin typeface="Calibri"/>
                <a:cs typeface="Calibri"/>
              </a:rPr>
              <a:t>Chabalgoity,</a:t>
            </a:r>
            <a:r>
              <a:rPr sz="1400" b="1" spc="-4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F1B47"/>
                </a:solidFill>
                <a:latin typeface="Calibri"/>
                <a:cs typeface="Calibri"/>
              </a:rPr>
              <a:t>14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anos,</a:t>
            </a:r>
            <a:r>
              <a:rPr sz="1400" b="1" spc="-30" dirty="0">
                <a:solidFill>
                  <a:srgbClr val="2F1B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F1B47"/>
                </a:solidFill>
                <a:latin typeface="Calibri"/>
                <a:cs typeface="Calibri"/>
              </a:rPr>
              <a:t>RJ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 marL="86995" indent="-7493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100" dirty="0">
                <a:latin typeface="Calibri"/>
                <a:cs typeface="Calibri"/>
              </a:rPr>
              <a:t>Campeão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 simples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</a:t>
            </a:r>
            <a:r>
              <a:rPr lang="pt-BR" sz="1100" spc="-5" dirty="0">
                <a:latin typeface="Calibri"/>
                <a:cs typeface="Calibri"/>
              </a:rPr>
              <a:t>o </a:t>
            </a:r>
            <a:r>
              <a:rPr lang="pt-BR" sz="1100" spc="-5" dirty="0" err="1">
                <a:latin typeface="Calibri"/>
                <a:cs typeface="Calibri"/>
              </a:rPr>
              <a:t>Cosat</a:t>
            </a:r>
            <a:r>
              <a:rPr lang="pt-BR" sz="1100" spc="-5" dirty="0">
                <a:latin typeface="Calibri"/>
                <a:cs typeface="Calibri"/>
              </a:rPr>
              <a:t> Banana Bowl – Brasil</a:t>
            </a:r>
          </a:p>
          <a:p>
            <a:pPr marL="86995" indent="-74930">
              <a:buChar char="-"/>
              <a:tabLst>
                <a:tab pos="87630" algn="l"/>
              </a:tabLst>
            </a:pPr>
            <a:r>
              <a:rPr sz="1100" dirty="0" err="1">
                <a:latin typeface="Calibri"/>
                <a:cs typeface="Calibri"/>
              </a:rPr>
              <a:t>Campeão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lang="pt-BR" sz="1100" dirty="0">
                <a:latin typeface="Calibri"/>
                <a:cs typeface="Calibri"/>
              </a:rPr>
              <a:t>de simples no J30 Trujillo – Peru</a:t>
            </a:r>
          </a:p>
          <a:p>
            <a:pPr marL="86995" indent="-74930">
              <a:buChar char="-"/>
              <a:tabLst>
                <a:tab pos="87630" algn="l"/>
              </a:tabLst>
            </a:pPr>
            <a:r>
              <a:rPr lang="pt-BR" sz="1100" dirty="0">
                <a:latin typeface="Calibri"/>
                <a:cs typeface="Calibri"/>
              </a:rPr>
              <a:t>Campeão de simples no J60 Santiago – Chile</a:t>
            </a:r>
          </a:p>
          <a:p>
            <a:pPr marL="86995" indent="-74930">
              <a:buChar char="-"/>
              <a:tabLst>
                <a:tab pos="87630" algn="l"/>
              </a:tabLst>
            </a:pPr>
            <a:r>
              <a:rPr lang="pt-BR" sz="1100" dirty="0">
                <a:latin typeface="Calibri"/>
                <a:cs typeface="Calibri"/>
              </a:rPr>
              <a:t>Campeão de simples no J60 </a:t>
            </a:r>
            <a:r>
              <a:rPr lang="pt-BR" sz="1100" dirty="0" err="1">
                <a:latin typeface="Calibri"/>
                <a:cs typeface="Calibri"/>
              </a:rPr>
              <a:t>Chiguayante</a:t>
            </a:r>
            <a:r>
              <a:rPr lang="pt-BR" sz="1100" dirty="0">
                <a:latin typeface="Calibri"/>
                <a:cs typeface="Calibri"/>
              </a:rPr>
              <a:t> – Chile</a:t>
            </a:r>
          </a:p>
          <a:p>
            <a:pPr marL="86995" indent="-74930">
              <a:buChar char="-"/>
              <a:tabLst>
                <a:tab pos="87630" algn="l"/>
              </a:tabLst>
            </a:pPr>
            <a:r>
              <a:rPr lang="pt-BR" sz="1100" dirty="0">
                <a:latin typeface="Calibri"/>
                <a:cs typeface="Calibri"/>
              </a:rPr>
              <a:t>Vice campeão de duplas no J30 Coquimbo – Chile</a:t>
            </a:r>
          </a:p>
          <a:p>
            <a:pPr marL="86995" indent="-74930">
              <a:buChar char="-"/>
              <a:tabLst>
                <a:tab pos="87630" algn="l"/>
              </a:tabLst>
            </a:pPr>
            <a:r>
              <a:rPr lang="pt-BR" sz="1100" dirty="0">
                <a:latin typeface="Calibri"/>
                <a:cs typeface="Calibri"/>
              </a:rPr>
              <a:t>Vice campeão de duplas no J30 Santiago – Chile </a:t>
            </a:r>
            <a:endParaRPr sz="1100" dirty="0">
              <a:latin typeface="Calibri"/>
              <a:cs typeface="Calibri"/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34C63A64-79B9-019C-F6AA-EFD52D6F7D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9846" y="646843"/>
            <a:ext cx="1609724" cy="2016251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4C27834A-BFA9-3017-A754-34DCBFAA3D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9844" y="2730374"/>
            <a:ext cx="1609725" cy="2027554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B579E743-7F48-DCC8-ED1A-7097D0469F1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9844" y="4825209"/>
            <a:ext cx="1600201" cy="2011452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12" name="object 9">
            <a:extLst>
              <a:ext uri="{FF2B5EF4-FFF2-40B4-BE49-F238E27FC236}">
                <a16:creationId xmlns:a16="http://schemas.microsoft.com/office/drawing/2014/main" id="{44DA449D-71BE-F9C6-62FB-FDE4192EFD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8750" y="56377"/>
            <a:ext cx="723265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/>
              <a:t>Time RTB</a:t>
            </a:r>
            <a:r>
              <a:rPr sz="3200" spc="-10" dirty="0"/>
              <a:t> </a:t>
            </a:r>
            <a:r>
              <a:rPr sz="3200" spc="-5" dirty="0"/>
              <a:t>–</a:t>
            </a:r>
            <a:r>
              <a:rPr sz="3200" spc="5" dirty="0"/>
              <a:t> </a:t>
            </a:r>
            <a:r>
              <a:rPr sz="3200" spc="-5" dirty="0"/>
              <a:t>Principais</a:t>
            </a:r>
            <a:r>
              <a:rPr sz="3200" spc="5" dirty="0"/>
              <a:t> </a:t>
            </a:r>
            <a:r>
              <a:rPr sz="3200" spc="-5" dirty="0" err="1"/>
              <a:t>destaques</a:t>
            </a:r>
            <a:r>
              <a:rPr sz="3200" spc="10" dirty="0"/>
              <a:t> </a:t>
            </a:r>
            <a:r>
              <a:rPr sz="3200" spc="-5" dirty="0"/>
              <a:t>202</a:t>
            </a:r>
            <a:r>
              <a:rPr lang="pt-BR" sz="3200" spc="-5" dirty="0"/>
              <a:t>3</a:t>
            </a:r>
            <a:endParaRPr sz="3200" spc="-5" dirty="0"/>
          </a:p>
        </p:txBody>
      </p:sp>
    </p:spTree>
    <p:extLst>
      <p:ext uri="{BB962C8B-B14F-4D97-AF65-F5344CB8AC3E}">
        <p14:creationId xmlns:p14="http://schemas.microsoft.com/office/powerpoint/2010/main" val="12019690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2480</Words>
  <Application>Microsoft Office PowerPoint</Application>
  <PresentationFormat>Widescreen</PresentationFormat>
  <Paragraphs>222</Paragraphs>
  <Slides>10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8" baseType="lpstr">
      <vt:lpstr>Arial</vt:lpstr>
      <vt:lpstr>Arial MT</vt:lpstr>
      <vt:lpstr>Calibri</vt:lpstr>
      <vt:lpstr>Segoe UI Semibold</vt:lpstr>
      <vt:lpstr>Segoe UI Semilight</vt:lpstr>
      <vt:lpstr>Wingdings</vt:lpstr>
      <vt:lpstr>Office Theme</vt:lpstr>
      <vt:lpstr>Slide do think-cell</vt:lpstr>
      <vt:lpstr>Apresentação do PowerPoint</vt:lpstr>
      <vt:lpstr>Relatório de Gestão Técnica – 2021/2022/2023</vt:lpstr>
      <vt:lpstr>Projeto Massificação do Tênis</vt:lpstr>
      <vt:lpstr>Projetos executados via LEI:</vt:lpstr>
      <vt:lpstr>Relatório de Mídia – 2021:</vt:lpstr>
      <vt:lpstr>Relatório de Mídia – 2022:</vt:lpstr>
      <vt:lpstr>Relatório de Mídia – 2023:</vt:lpstr>
      <vt:lpstr>Time RTB – Principais destaques 2021</vt:lpstr>
      <vt:lpstr>Apresentação do PowerPoint</vt:lpstr>
      <vt:lpstr>Time RTB – Principais destaques 2023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Proposta Massificação - 2023</dc:title>
  <dc:creator>Marcia Carneiro</dc:creator>
  <cp:lastModifiedBy>Brenda Cabral</cp:lastModifiedBy>
  <cp:revision>34</cp:revision>
  <dcterms:created xsi:type="dcterms:W3CDTF">2024-06-17T15:38:42Z</dcterms:created>
  <dcterms:modified xsi:type="dcterms:W3CDTF">2024-06-18T15:07:29Z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2023-03-06T00:00:00Z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2024-06-17T00:00:00Z</vt:filetime>
  </property>
</Properties>
</file>